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2D263-0BC6-4DE2-BA8A-873042EB4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4008CA-C873-4F19-9AF9-4AB0A039E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6C026D-2D37-469F-8507-999FEF0A9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EABC30-35BD-4E91-A987-11B37CC7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1CE621-5C1E-48E4-A578-F2FD8D8F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17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18DF1-C54B-40A9-A417-13CAFAF1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2F655B-83C6-4364-9F10-6653F34DF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16B38-6CA0-4C46-B587-75310B0C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4C4666-3A1D-415E-B7DF-1A2219FC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00ACAA-D00F-4204-81FE-0C8D2963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8BC3C6-06CA-409A-8A38-799A308F9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09F669-5675-41D0-A500-F01183A63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4D7371-AA4F-4BCA-98ED-6D92FE1B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3AABE7-833D-41DE-B0F0-857798C9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6A04A-0292-42FE-AB7B-9012B2E5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1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7BEF3-A473-451E-A39C-A90BDFA2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7B79C-59CF-4B35-99F4-2F90AE4B2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22662-627B-48FF-BFB8-82FA92CC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CC438C-F1F5-4D3D-ABC6-D04C8914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E6D477-729E-4D20-9067-9CB96F56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7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B77975-8643-43AF-A091-3AA84A09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AB8080-99D5-47C7-B548-3D031EFC4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F55439-AF8D-464D-8134-CF6C2010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56796D-56A4-42BD-9354-49015959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6E06F8-C953-4859-9B93-6C7886ED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75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21C63-4D0D-4930-A0E7-6D4A5AC1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DDFC99-5641-41ED-B82B-D4CEFC74C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89C4B0-E2EC-49AD-A44E-E6F1E6D01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4BB55E-7CDD-4519-BDE4-39341D4B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61D699-7640-43FB-8603-7BB2832B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C4D154-412B-492D-8504-3243A6C4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8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BBEE4-DF90-4F0F-9259-AD026980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D45267-C0E0-4B29-A3AE-2A43689AA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293FF4-173D-4EBD-93FD-09D9EE92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2D8804-00DB-4F9C-BAA5-9E3592B1B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B2C2E3-54B7-44C9-ACEE-F54F460E4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0C6B35-E59A-4736-8557-9A3DA539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67F9FA-B519-4A71-A51E-6218EAAD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44E3FB-85F6-41B2-A13A-12ED7FE1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42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E87B4-CFB4-41A1-83A5-440C19B8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A805A7-8CE2-4211-ACB9-5E77A6E4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33DE67-4B28-4992-8316-EF45552B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8A41A4-F069-42C5-88E8-C6FC552E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8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3F59CE-A6CF-4424-BBEC-5B813046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B72C9C-1500-4B55-94BA-CCF2B0B6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BF5712-17BB-4125-86D2-CCB0B5CA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E5A34-C072-42B8-BDC1-0F0401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ED9B55-649A-4396-B306-9A6437B0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0B8BB9-2E70-47EC-988E-C29C9BA44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8E414-0445-4C7F-B894-DB7D3E7A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51703B-0D00-4F72-BD4D-56825348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7F8059-36DF-4FC7-8225-FBAA0D7D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03640-45BD-455D-85F1-0AA97CAE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610676-3070-43E5-89B0-A2EDF4289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2B3ADE-B04F-4766-B043-C96CA9CBA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7432C4-A305-447C-ADB9-F11307DA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12BFE3-19E0-4A9F-8832-0BFA0283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9F36A2-A57F-4063-968F-B062DB26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90BC08-4EE3-4AE5-AAD1-26259BD9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75AD77-81F2-45F7-B667-209995ABC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7FB31-3F27-4D34-A3A6-98E609102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D3C7F-6736-4374-B107-2F7FFBFD3EFD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7F9308-D4D7-43B3-AA9F-7211F4C3D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45EA38-10D0-4CD7-94EA-81FEFA021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330FC-B94B-4FDD-B6FC-55368FA5966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B5107-399C-4B78-9F9E-7E2A1375C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2993"/>
            <a:ext cx="9144000" cy="2132576"/>
          </a:xfrm>
        </p:spPr>
        <p:txBody>
          <a:bodyPr>
            <a:normAutofit/>
          </a:bodyPr>
          <a:lstStyle/>
          <a:p>
            <a:r>
              <a:rPr lang="fr-FR" dirty="0"/>
              <a:t>Rapport d’activité </a:t>
            </a:r>
            <a:br>
              <a:rPr lang="fr-FR" dirty="0"/>
            </a:br>
            <a:r>
              <a:rPr lang="fr-FR" dirty="0"/>
              <a:t>2019-2020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8E20C9-20BF-4DAB-A52D-87737386A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7899"/>
            <a:ext cx="9144000" cy="903701"/>
          </a:xfrm>
        </p:spPr>
        <p:txBody>
          <a:bodyPr/>
          <a:lstStyle/>
          <a:p>
            <a:r>
              <a:rPr lang="fr-FR" dirty="0"/>
              <a:t>CDI </a:t>
            </a:r>
          </a:p>
          <a:p>
            <a:r>
              <a:rPr lang="fr-FR" dirty="0"/>
              <a:t>Lycée Français International de Bahreïn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2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259F6B-3D6C-435C-A965-9B967E4E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618" y="515422"/>
            <a:ext cx="4634008" cy="5568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9B71A5-F76C-498F-AC1A-5D812E5CEB43}"/>
              </a:ext>
            </a:extLst>
          </p:cNvPr>
          <p:cNvSpPr/>
          <p:nvPr/>
        </p:nvSpPr>
        <p:spPr>
          <a:xfrm>
            <a:off x="333375" y="280987"/>
            <a:ext cx="486727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B0F0"/>
                </a:solidFill>
                <a:latin typeface="Agency FB" panose="020B0503020202020204" pitchFamily="34" charset="0"/>
              </a:rPr>
              <a:t>Les </a:t>
            </a:r>
            <a:r>
              <a:rPr lang="en-GB" sz="54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activités</a:t>
            </a:r>
            <a:r>
              <a:rPr lang="en-GB" sz="5400" b="1" dirty="0">
                <a:solidFill>
                  <a:srgbClr val="00B0F0"/>
                </a:solidFill>
                <a:latin typeface="Agency FB" panose="020B0503020202020204" pitchFamily="34" charset="0"/>
              </a:rPr>
              <a:t> au CDI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509E3-001D-4E5A-BE4D-9CC680A86BC2}"/>
              </a:ext>
            </a:extLst>
          </p:cNvPr>
          <p:cNvSpPr/>
          <p:nvPr/>
        </p:nvSpPr>
        <p:spPr>
          <a:xfrm>
            <a:off x="1241772" y="5130915"/>
            <a:ext cx="485422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Pause du midi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: moment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privilégié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pour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emprunter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et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restituer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des documents.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F714C-A12C-45B0-B298-654405350E5A}"/>
              </a:ext>
            </a:extLst>
          </p:cNvPr>
          <p:cNvSpPr/>
          <p:nvPr/>
        </p:nvSpPr>
        <p:spPr>
          <a:xfrm>
            <a:off x="307182" y="1347162"/>
            <a:ext cx="6450806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Agency FB" panose="020B0503020202020204" pitchFamily="34" charset="0"/>
              </a:rPr>
              <a:t>La </a:t>
            </a:r>
            <a:r>
              <a:rPr lang="en-GB" sz="2400" dirty="0" err="1">
                <a:latin typeface="Agency FB" panose="020B0503020202020204" pitchFamily="34" charset="0"/>
              </a:rPr>
              <a:t>plupart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vient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réviser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avant</a:t>
            </a:r>
            <a:r>
              <a:rPr lang="en-GB" sz="2400" dirty="0">
                <a:latin typeface="Agency FB" panose="020B0503020202020204" pitchFamily="34" charset="0"/>
              </a:rPr>
              <a:t> un </a:t>
            </a:r>
            <a:r>
              <a:rPr lang="en-GB" sz="2400" dirty="0" err="1">
                <a:latin typeface="Agency FB" panose="020B0503020202020204" pitchFamily="34" charset="0"/>
              </a:rPr>
              <a:t>contrôle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gency FB" panose="020B0503020202020204" pitchFamily="34" charset="0"/>
              </a:rPr>
              <a:t>préparer</a:t>
            </a:r>
            <a:r>
              <a:rPr lang="en-GB" sz="2400" dirty="0">
                <a:latin typeface="Agency FB" panose="020B0503020202020204" pitchFamily="34" charset="0"/>
              </a:rPr>
              <a:t> un 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travail personnel </a:t>
            </a:r>
            <a:r>
              <a:rPr lang="en-GB" sz="2400" dirty="0" err="1">
                <a:latin typeface="Agency FB" panose="020B0503020202020204" pitchFamily="34" charset="0"/>
              </a:rPr>
              <a:t>ou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petit </a:t>
            </a:r>
            <a:r>
              <a:rPr lang="en-GB" sz="2400" dirty="0" err="1">
                <a:latin typeface="Agency FB" panose="020B0503020202020204" pitchFamily="34" charset="0"/>
              </a:rPr>
              <a:t>groupe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lire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latin typeface="Agency FB" panose="020B0503020202020204" pitchFamily="34" charset="0"/>
              </a:rPr>
              <a:t>bandes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dessinées</a:t>
            </a:r>
            <a:r>
              <a:rPr lang="en-GB" sz="2400" dirty="0">
                <a:latin typeface="Agency FB" panose="020B0503020202020204" pitchFamily="34" charset="0"/>
              </a:rPr>
              <a:t> et plus </a:t>
            </a:r>
            <a:r>
              <a:rPr lang="en-GB" sz="2400" dirty="0" err="1">
                <a:latin typeface="Agency FB" panose="020B0503020202020204" pitchFamily="34" charset="0"/>
              </a:rPr>
              <a:t>rarement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latin typeface="Agency FB" panose="020B0503020202020204" pitchFamily="34" charset="0"/>
              </a:rPr>
              <a:t>périodiques</a:t>
            </a:r>
            <a:r>
              <a:rPr lang="en-GB" sz="2400" dirty="0">
                <a:latin typeface="Agency FB" panose="020B0503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se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détendre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5B0E1-67FB-4339-ABB8-7CC52DF837FE}"/>
              </a:ext>
            </a:extLst>
          </p:cNvPr>
          <p:cNvSpPr/>
          <p:nvPr/>
        </p:nvSpPr>
        <p:spPr>
          <a:xfrm>
            <a:off x="307182" y="3454482"/>
            <a:ext cx="6783043" cy="1508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Autorisation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latin typeface="Agency FB" panose="020B0503020202020204" pitchFamily="34" charset="0"/>
              </a:rPr>
              <a:t>ordinateurs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  <a:r>
              <a:rPr lang="en-GB" sz="2400" dirty="0" err="1">
                <a:latin typeface="Agency FB" panose="020B0503020202020204" pitchFamily="34" charset="0"/>
              </a:rPr>
              <a:t>tablettes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ou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téléphones</a:t>
            </a:r>
            <a:r>
              <a:rPr lang="en-GB" sz="2400" dirty="0">
                <a:latin typeface="Agency FB" panose="020B0503020202020204" pitchFamily="34" charset="0"/>
              </a:rPr>
              <a:t> portables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Travail personnel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détente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Jeux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ligne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messenger,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textos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interdits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65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E03F3-EEDB-4492-9B38-A4B29B4FE405}"/>
              </a:ext>
            </a:extLst>
          </p:cNvPr>
          <p:cNvSpPr/>
          <p:nvPr/>
        </p:nvSpPr>
        <p:spPr>
          <a:xfrm>
            <a:off x="519113" y="5096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F2872-B3C5-4061-B760-5C0756042E4D}"/>
              </a:ext>
            </a:extLst>
          </p:cNvPr>
          <p:cNvSpPr/>
          <p:nvPr/>
        </p:nvSpPr>
        <p:spPr>
          <a:xfrm>
            <a:off x="836595" y="3645859"/>
            <a:ext cx="5365991" cy="1600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gency FB" panose="020B0503020202020204" pitchFamily="34" charset="0"/>
              </a:rPr>
              <a:t>Travail personnel</a:t>
            </a:r>
          </a:p>
          <a:p>
            <a:pPr algn="ctr"/>
            <a:r>
              <a:rPr lang="en-GB" sz="2200" u="sng" dirty="0" err="1">
                <a:latin typeface="Agency FB" panose="020B0503020202020204" pitchFamily="34" charset="0"/>
              </a:rPr>
              <a:t>Plusieurs</a:t>
            </a:r>
            <a:r>
              <a:rPr lang="en-GB" sz="2200" u="sng" dirty="0">
                <a:latin typeface="Agency FB" panose="020B0503020202020204" pitchFamily="34" charset="0"/>
              </a:rPr>
              <a:t> </a:t>
            </a:r>
            <a:r>
              <a:rPr lang="en-GB" sz="2200" u="sng" dirty="0" err="1">
                <a:latin typeface="Agency FB" panose="020B0503020202020204" pitchFamily="34" charset="0"/>
              </a:rPr>
              <a:t>espaces</a:t>
            </a:r>
            <a:r>
              <a:rPr lang="en-GB" sz="2200" u="sng" dirty="0">
                <a:latin typeface="Agency FB" panose="020B0503020202020204" pitchFamily="34" charset="0"/>
              </a:rPr>
              <a:t> </a:t>
            </a:r>
            <a:r>
              <a:rPr lang="en-GB" sz="2200" dirty="0">
                <a:latin typeface="Agency FB" panose="020B0503020202020204" pitchFamily="34" charset="0"/>
              </a:rPr>
              <a:t>: </a:t>
            </a:r>
            <a:r>
              <a:rPr lang="fr-F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grande</a:t>
            </a:r>
            <a:r>
              <a:rPr lang="en-GB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salle </a:t>
            </a:r>
            <a:r>
              <a:rPr lang="en-GB" sz="2200" dirty="0">
                <a:latin typeface="Agency FB" panose="020B0503020202020204" pitchFamily="34" charset="0"/>
              </a:rPr>
              <a:t>(tables de </a:t>
            </a:r>
            <a:r>
              <a:rPr lang="en-GB" sz="2200" dirty="0" err="1">
                <a:latin typeface="Agency FB" panose="020B0503020202020204" pitchFamily="34" charset="0"/>
              </a:rPr>
              <a:t>classe</a:t>
            </a:r>
            <a:r>
              <a:rPr lang="en-GB" sz="2200" dirty="0">
                <a:latin typeface="Agency FB" panose="020B0503020202020204" pitchFamily="34" charset="0"/>
              </a:rPr>
              <a:t>, tables </a:t>
            </a:r>
            <a:r>
              <a:rPr lang="en-GB" sz="2200" dirty="0" err="1">
                <a:latin typeface="Agency FB" panose="020B0503020202020204" pitchFamily="34" charset="0"/>
              </a:rPr>
              <a:t>hautes</a:t>
            </a:r>
            <a:r>
              <a:rPr lang="en-GB" sz="2200" dirty="0">
                <a:latin typeface="Agency FB" panose="020B0503020202020204" pitchFamily="34" charset="0"/>
              </a:rPr>
              <a:t>), </a:t>
            </a:r>
            <a:r>
              <a:rPr lang="en-GB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petites salles </a:t>
            </a:r>
            <a:r>
              <a:rPr lang="en-GB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fermées</a:t>
            </a:r>
            <a:r>
              <a:rPr lang="en-GB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et </a:t>
            </a:r>
            <a:r>
              <a:rPr lang="fr-FR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vitrées</a:t>
            </a:r>
            <a:r>
              <a:rPr lang="en-GB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200" dirty="0">
                <a:latin typeface="Agency FB" panose="020B0503020202020204" pitchFamily="34" charset="0"/>
              </a:rPr>
              <a:t>pour un exposé, des </a:t>
            </a:r>
            <a:r>
              <a:rPr lang="en-GB" sz="2200" dirty="0" err="1">
                <a:latin typeface="Agency FB" panose="020B0503020202020204" pitchFamily="34" charset="0"/>
              </a:rPr>
              <a:t>exercices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  <a:r>
              <a:rPr lang="en-GB" sz="2200" dirty="0" err="1">
                <a:latin typeface="Agency FB" panose="020B0503020202020204" pitchFamily="34" charset="0"/>
              </a:rPr>
              <a:t>ou</a:t>
            </a:r>
            <a:r>
              <a:rPr lang="en-GB" sz="2200" dirty="0">
                <a:latin typeface="Agency FB" panose="020B0503020202020204" pitchFamily="34" charset="0"/>
              </a:rPr>
              <a:t> un </a:t>
            </a:r>
            <a:r>
              <a:rPr lang="en-GB" sz="2200" dirty="0" err="1">
                <a:latin typeface="Agency FB" panose="020B0503020202020204" pitchFamily="34" charset="0"/>
              </a:rPr>
              <a:t>entrainement</a:t>
            </a:r>
            <a:r>
              <a:rPr lang="en-GB" sz="2200" dirty="0">
                <a:latin typeface="Agency FB" panose="020B0503020202020204" pitchFamily="34" charset="0"/>
              </a:rPr>
              <a:t> oral et musical.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F4BDD9-514F-4BBF-AC3A-4B36BBDFFF76}"/>
              </a:ext>
            </a:extLst>
          </p:cNvPr>
          <p:cNvSpPr/>
          <p:nvPr/>
        </p:nvSpPr>
        <p:spPr>
          <a:xfrm>
            <a:off x="3468764" y="5446594"/>
            <a:ext cx="5254471" cy="12618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400" dirty="0">
                <a:latin typeface="Agency FB" panose="020B0503020202020204" pitchFamily="34" charset="0"/>
              </a:rPr>
              <a:t>Recherche de documents </a:t>
            </a:r>
          </a:p>
          <a:p>
            <a:pPr algn="ctr"/>
            <a:r>
              <a:rPr lang="en-GB" sz="21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Ressources</a:t>
            </a:r>
            <a:r>
              <a:rPr lang="en-GB" sz="2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1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2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1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ligne</a:t>
            </a:r>
            <a:r>
              <a:rPr lang="en-GB" sz="2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100" dirty="0">
                <a:latin typeface="Agency FB" panose="020B0503020202020204" pitchFamily="34" charset="0"/>
              </a:rPr>
              <a:t>(par </a:t>
            </a:r>
            <a:r>
              <a:rPr lang="en-GB" sz="2100" dirty="0" err="1">
                <a:latin typeface="Agency FB" panose="020B0503020202020204" pitchFamily="34" charset="0"/>
              </a:rPr>
              <a:t>moteurs</a:t>
            </a:r>
            <a:r>
              <a:rPr lang="en-GB" sz="2100" dirty="0">
                <a:latin typeface="Agency FB" panose="020B0503020202020204" pitchFamily="34" charset="0"/>
              </a:rPr>
              <a:t> de recherche) </a:t>
            </a:r>
          </a:p>
          <a:p>
            <a:pPr algn="ctr"/>
            <a:r>
              <a:rPr lang="en-GB" sz="2100" dirty="0" err="1">
                <a:latin typeface="Agency FB" panose="020B0503020202020204" pitchFamily="34" charset="0"/>
              </a:rPr>
              <a:t>Peu</a:t>
            </a:r>
            <a:r>
              <a:rPr lang="en-GB" sz="2100" dirty="0">
                <a:latin typeface="Agency FB" panose="020B0503020202020204" pitchFamily="34" charset="0"/>
              </a:rPr>
              <a:t> de </a:t>
            </a:r>
            <a:r>
              <a:rPr lang="en-GB" sz="2100" dirty="0" err="1">
                <a:latin typeface="Agency FB" panose="020B0503020202020204" pitchFamily="34" charset="0"/>
              </a:rPr>
              <a:t>familiarité</a:t>
            </a:r>
            <a:r>
              <a:rPr lang="en-GB" sz="2100" dirty="0">
                <a:latin typeface="Agency FB" panose="020B0503020202020204" pitchFamily="34" charset="0"/>
              </a:rPr>
              <a:t> avec les </a:t>
            </a:r>
            <a:r>
              <a:rPr lang="en-GB" sz="21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ressources</a:t>
            </a:r>
            <a:r>
              <a:rPr lang="en-GB" sz="2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papier </a:t>
            </a:r>
            <a:r>
              <a:rPr lang="en-GB" sz="2100" dirty="0" err="1">
                <a:latin typeface="Agency FB" panose="020B0503020202020204" pitchFamily="34" charset="0"/>
              </a:rPr>
              <a:t>disponibles</a:t>
            </a:r>
            <a:r>
              <a:rPr lang="en-GB" sz="2100" dirty="0">
                <a:latin typeface="Agency FB" panose="020B0503020202020204" pitchFamily="34" charset="0"/>
              </a:rPr>
              <a:t>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7AE-4836-4921-8F2A-C9357331ABD2}"/>
              </a:ext>
            </a:extLst>
          </p:cNvPr>
          <p:cNvSpPr/>
          <p:nvPr/>
        </p:nvSpPr>
        <p:spPr>
          <a:xfrm>
            <a:off x="6441695" y="3651842"/>
            <a:ext cx="5254471" cy="16158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200" dirty="0">
                <a:latin typeface="Agency FB" panose="020B0503020202020204" pitchFamily="34" charset="0"/>
              </a:rPr>
              <a:t>Lecture</a:t>
            </a:r>
            <a:r>
              <a:rPr lang="en-GB" sz="3600" dirty="0">
                <a:latin typeface="Agency FB" panose="020B0503020202020204" pitchFamily="34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(sur fauteuils et canapés)</a:t>
            </a:r>
          </a:p>
          <a:p>
            <a:r>
              <a:rPr lang="en-GB" sz="2100" dirty="0">
                <a:latin typeface="Agency FB" panose="020B0503020202020204" pitchFamily="34" charset="0"/>
              </a:rPr>
              <a:t>+ BD et magazines </a:t>
            </a:r>
            <a:r>
              <a:rPr lang="en-GB" sz="2100" dirty="0" err="1">
                <a:latin typeface="Agency FB" panose="020B0503020202020204" pitchFamily="34" charset="0"/>
              </a:rPr>
              <a:t>lus</a:t>
            </a:r>
            <a:r>
              <a:rPr lang="en-GB" sz="2100" dirty="0">
                <a:latin typeface="Agency FB" panose="020B0503020202020204" pitchFamily="34" charset="0"/>
              </a:rPr>
              <a:t> sur place (</a:t>
            </a:r>
            <a:r>
              <a:rPr lang="en-GB" sz="2100" dirty="0" err="1">
                <a:latin typeface="Agency FB" panose="020B0503020202020204" pitchFamily="34" charset="0"/>
              </a:rPr>
              <a:t>peu</a:t>
            </a:r>
            <a:r>
              <a:rPr lang="en-GB" sz="2100" dirty="0">
                <a:latin typeface="Agency FB" panose="020B0503020202020204" pitchFamily="34" charset="0"/>
              </a:rPr>
              <a:t> à la </a:t>
            </a:r>
            <a:r>
              <a:rPr lang="en-GB" sz="2100" dirty="0" err="1">
                <a:latin typeface="Agency FB" panose="020B0503020202020204" pitchFamily="34" charset="0"/>
              </a:rPr>
              <a:t>maison</a:t>
            </a:r>
            <a:r>
              <a:rPr lang="en-GB" sz="2100" dirty="0">
                <a:latin typeface="Agency FB" panose="020B0503020202020204" pitchFamily="34" charset="0"/>
              </a:rPr>
              <a:t>) </a:t>
            </a:r>
          </a:p>
          <a:p>
            <a:r>
              <a:rPr lang="en-GB" sz="2100" dirty="0">
                <a:latin typeface="Agency FB" panose="020B0503020202020204" pitchFamily="34" charset="0"/>
              </a:rPr>
              <a:t>+ Lecture au CDI des lectures </a:t>
            </a:r>
            <a:r>
              <a:rPr lang="en-GB" sz="2100" dirty="0" err="1">
                <a:latin typeface="Agency FB" panose="020B0503020202020204" pitchFamily="34" charset="0"/>
              </a:rPr>
              <a:t>suivies</a:t>
            </a:r>
            <a:r>
              <a:rPr lang="en-GB" sz="2100" dirty="0">
                <a:latin typeface="Agency FB" panose="020B0503020202020204" pitchFamily="34" charset="0"/>
              </a:rPr>
              <a:t> </a:t>
            </a:r>
            <a:r>
              <a:rPr lang="en-GB" sz="2100" dirty="0" err="1">
                <a:latin typeface="Agency FB" panose="020B0503020202020204" pitchFamily="34" charset="0"/>
              </a:rPr>
              <a:t>proposées</a:t>
            </a:r>
            <a:r>
              <a:rPr lang="en-GB" sz="2100" dirty="0">
                <a:latin typeface="Agency FB" panose="020B0503020202020204" pitchFamily="34" charset="0"/>
              </a:rPr>
              <a:t> </a:t>
            </a:r>
            <a:r>
              <a:rPr lang="en-GB" sz="2100" dirty="0" err="1">
                <a:latin typeface="Agency FB" panose="020B0503020202020204" pitchFamily="34" charset="0"/>
              </a:rPr>
              <a:t>en</a:t>
            </a:r>
            <a:r>
              <a:rPr lang="en-GB" sz="2100" dirty="0">
                <a:latin typeface="Agency FB" panose="020B0503020202020204" pitchFamily="34" charset="0"/>
              </a:rPr>
              <a:t> </a:t>
            </a:r>
            <a:r>
              <a:rPr lang="en-GB" sz="2100" dirty="0" err="1">
                <a:latin typeface="Agency FB" panose="020B0503020202020204" pitchFamily="34" charset="0"/>
              </a:rPr>
              <a:t>classe</a:t>
            </a:r>
            <a:r>
              <a:rPr lang="en-GB" sz="2100" dirty="0">
                <a:latin typeface="Agency FB" panose="020B0503020202020204" pitchFamily="34" charset="0"/>
              </a:rPr>
              <a:t> </a:t>
            </a:r>
          </a:p>
          <a:p>
            <a:r>
              <a:rPr lang="en-GB" sz="2100" dirty="0">
                <a:latin typeface="Agency FB" panose="020B0503020202020204" pitchFamily="34" charset="0"/>
              </a:rPr>
              <a:t>+ </a:t>
            </a:r>
            <a:r>
              <a:rPr lang="en-GB" sz="2100" dirty="0" err="1">
                <a:latin typeface="Agency FB" panose="020B0503020202020204" pitchFamily="34" charset="0"/>
              </a:rPr>
              <a:t>Peu</a:t>
            </a:r>
            <a:r>
              <a:rPr lang="en-GB" sz="2100" dirty="0">
                <a:latin typeface="Agency FB" panose="020B0503020202020204" pitchFamily="34" charset="0"/>
              </a:rPr>
              <a:t> de recherche </a:t>
            </a:r>
            <a:r>
              <a:rPr lang="en-GB" sz="2100" dirty="0" err="1">
                <a:latin typeface="Agency FB" panose="020B0503020202020204" pitchFamily="34" charset="0"/>
              </a:rPr>
              <a:t>spontanée</a:t>
            </a:r>
            <a:r>
              <a:rPr lang="en-GB" sz="2100" dirty="0">
                <a:latin typeface="Agency FB" panose="020B0503020202020204" pitchFamily="34" charset="0"/>
              </a:rPr>
              <a:t> dans le fonds </a:t>
            </a:r>
            <a:r>
              <a:rPr lang="en-GB" sz="2100" dirty="0" err="1">
                <a:latin typeface="Agency FB" panose="020B0503020202020204" pitchFamily="34" charset="0"/>
              </a:rPr>
              <a:t>documentaire</a:t>
            </a:r>
            <a:r>
              <a:rPr lang="en-GB" sz="2100" dirty="0"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FD64A5-A87D-4604-A210-93C0186581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97" y="350891"/>
            <a:ext cx="9087196" cy="3194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2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2C4421-4EC7-4CF2-851C-C78A467440C6}"/>
              </a:ext>
            </a:extLst>
          </p:cNvPr>
          <p:cNvSpPr/>
          <p:nvPr/>
        </p:nvSpPr>
        <p:spPr>
          <a:xfrm>
            <a:off x="1591717" y="1969155"/>
            <a:ext cx="9433011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Agency FB" panose="020B0503020202020204" pitchFamily="34" charset="0"/>
              </a:rPr>
              <a:t>Aide du </a:t>
            </a:r>
            <a:r>
              <a:rPr lang="en-GB" sz="2800" dirty="0" err="1">
                <a:latin typeface="Agency FB" panose="020B0503020202020204" pitchFamily="34" charset="0"/>
              </a:rPr>
              <a:t>documentaliste</a:t>
            </a:r>
            <a:r>
              <a:rPr lang="en-GB" sz="2800" dirty="0">
                <a:latin typeface="Agency FB" panose="020B0503020202020204" pitchFamily="34" charset="0"/>
              </a:rPr>
              <a:t> dans son travail : </a:t>
            </a:r>
            <a:r>
              <a:rPr lang="en-GB" sz="2400" dirty="0">
                <a:latin typeface="Agency FB" panose="020B0503020202020204" pitchFamily="34" charset="0"/>
              </a:rPr>
              <a:t>indexation, couverture et </a:t>
            </a:r>
            <a:r>
              <a:rPr lang="en-GB" sz="2400" dirty="0" err="1">
                <a:latin typeface="Agency FB" panose="020B0503020202020204" pitchFamily="34" charset="0"/>
              </a:rPr>
              <a:t>rangement</a:t>
            </a:r>
            <a:r>
              <a:rPr lang="en-GB" sz="2400" dirty="0">
                <a:latin typeface="Agency FB" panose="020B0503020202020204" pitchFamily="34" charset="0"/>
              </a:rPr>
              <a:t> des livres.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AE767-3649-4562-87BA-84B76BD8FF11}"/>
              </a:ext>
            </a:extLst>
          </p:cNvPr>
          <p:cNvSpPr/>
          <p:nvPr/>
        </p:nvSpPr>
        <p:spPr>
          <a:xfrm>
            <a:off x="5512904" y="3385800"/>
            <a:ext cx="5757707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u="sng" dirty="0">
                <a:latin typeface="Agency FB" panose="020B0503020202020204" pitchFamily="34" charset="0"/>
              </a:rPr>
              <a:t>Information et </a:t>
            </a:r>
            <a:r>
              <a:rPr lang="en-GB" sz="2800" u="sng" dirty="0" err="1">
                <a:latin typeface="Agency FB" panose="020B0503020202020204" pitchFamily="34" charset="0"/>
              </a:rPr>
              <a:t>éducation</a:t>
            </a:r>
            <a:r>
              <a:rPr lang="en-GB" sz="2800" u="sng" dirty="0">
                <a:latin typeface="Agency FB" panose="020B0503020202020204" pitchFamily="34" charset="0"/>
              </a:rPr>
              <a:t> à </a:t>
            </a:r>
            <a:r>
              <a:rPr lang="en-GB" sz="2800" u="sng" dirty="0" err="1">
                <a:latin typeface="Agency FB" panose="020B0503020202020204" pitchFamily="34" charset="0"/>
              </a:rPr>
              <a:t>l’orientation</a:t>
            </a:r>
            <a:r>
              <a:rPr lang="en-GB" sz="2800" u="sng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Pas de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"coin orientation" </a:t>
            </a:r>
            <a:r>
              <a:rPr lang="en-GB" sz="2800" dirty="0">
                <a:latin typeface="Agency FB" panose="020B0503020202020204" pitchFamily="34" charset="0"/>
              </a:rPr>
              <a:t>(magazines, livres) bien </a:t>
            </a:r>
            <a:r>
              <a:rPr lang="en-GB" sz="2800" dirty="0" err="1">
                <a:latin typeface="Agency FB" panose="020B0503020202020204" pitchFamily="34" charset="0"/>
              </a:rPr>
              <a:t>défini</a:t>
            </a:r>
            <a:r>
              <a:rPr lang="en-GB" sz="2800" dirty="0">
                <a:latin typeface="Agency FB" panose="020B0503020202020204" pitchFamily="34" charset="0"/>
              </a:rPr>
              <a:t>, </a:t>
            </a:r>
            <a:r>
              <a:rPr lang="en-GB" sz="2800" dirty="0" err="1">
                <a:latin typeface="Agency FB" panose="020B0503020202020204" pitchFamily="34" charset="0"/>
              </a:rPr>
              <a:t>mais</a:t>
            </a:r>
            <a:r>
              <a:rPr lang="en-GB" sz="2800" dirty="0">
                <a:latin typeface="Agency FB" panose="020B0503020202020204" pitchFamily="34" charset="0"/>
              </a:rPr>
              <a:t> Padlet </a:t>
            </a:r>
            <a:r>
              <a:rPr lang="en-GB" sz="2800" dirty="0" err="1">
                <a:latin typeface="Agency FB" panose="020B0503020202020204" pitchFamily="34" charset="0"/>
              </a:rPr>
              <a:t>spécifique</a:t>
            </a:r>
            <a:r>
              <a:rPr lang="en-GB" sz="2800" dirty="0">
                <a:latin typeface="Agency FB" panose="020B0503020202020204" pitchFamily="34" charset="0"/>
              </a:rPr>
              <a:t> "orientation"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2EE0B7-F0C3-4C6E-92B3-B8BC176C8C05}"/>
              </a:ext>
            </a:extLst>
          </p:cNvPr>
          <p:cNvSpPr/>
          <p:nvPr/>
        </p:nvSpPr>
        <p:spPr>
          <a:xfrm>
            <a:off x="2052464" y="2718414"/>
            <a:ext cx="8511519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800" dirty="0" err="1">
                <a:latin typeface="Agency FB" panose="020B0503020202020204" pitchFamily="34" charset="0"/>
              </a:rPr>
              <a:t>Activités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culturelles</a:t>
            </a:r>
            <a:r>
              <a:rPr lang="en-GB" sz="2800" dirty="0">
                <a:latin typeface="Agency FB" panose="020B0503020202020204" pitchFamily="34" charset="0"/>
              </a:rPr>
              <a:t> : </a:t>
            </a:r>
            <a:r>
              <a:rPr lang="en-GB" sz="2400" dirty="0">
                <a:latin typeface="Agency FB" panose="020B0503020202020204" pitchFamily="34" charset="0"/>
              </a:rPr>
              <a:t>expositions du CDI et </a:t>
            </a:r>
            <a:r>
              <a:rPr lang="en-GB" sz="2400" dirty="0" err="1">
                <a:latin typeface="Agency FB" panose="020B0503020202020204" pitchFamily="34" charset="0"/>
              </a:rPr>
              <a:t>conférences</a:t>
            </a:r>
            <a:r>
              <a:rPr lang="en-GB" sz="2400" dirty="0">
                <a:latin typeface="Agency FB" panose="020B0503020202020204" pitchFamily="34" charset="0"/>
              </a:rPr>
              <a:t> du midi (</a:t>
            </a:r>
            <a:r>
              <a:rPr lang="en-GB" sz="2400" dirty="0" err="1">
                <a:latin typeface="Agency FB" panose="020B0503020202020204" pitchFamily="34" charset="0"/>
              </a:rPr>
              <a:t>conférences</a:t>
            </a:r>
            <a:r>
              <a:rPr lang="en-GB" sz="2400" dirty="0">
                <a:latin typeface="Agency FB" panose="020B0503020202020204" pitchFamily="34" charset="0"/>
              </a:rPr>
              <a:t> TAC)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94AAA-8826-4679-8F9B-5B53D8001FF9}"/>
              </a:ext>
            </a:extLst>
          </p:cNvPr>
          <p:cNvSpPr/>
          <p:nvPr/>
        </p:nvSpPr>
        <p:spPr>
          <a:xfrm>
            <a:off x="406001" y="1158342"/>
            <a:ext cx="1137999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 err="1">
                <a:latin typeface="Agency FB" panose="020B0503020202020204" pitchFamily="34" charset="0"/>
              </a:rPr>
              <a:t>Activités</a:t>
            </a:r>
            <a:r>
              <a:rPr lang="en-GB" sz="3200" dirty="0">
                <a:latin typeface="Agency FB" panose="020B0503020202020204" pitchFamily="34" charset="0"/>
              </a:rPr>
              <a:t> de détente : </a:t>
            </a:r>
            <a:r>
              <a:rPr lang="en-GB" sz="2400" dirty="0">
                <a:latin typeface="Agency FB" panose="020B0503020202020204" pitchFamily="34" charset="0"/>
              </a:rPr>
              <a:t>repos (musique, dessin, collages, </a:t>
            </a:r>
            <a:r>
              <a:rPr lang="en-GB" sz="2400" dirty="0" err="1">
                <a:latin typeface="Agency FB" panose="020B0503020202020204" pitchFamily="34" charset="0"/>
              </a:rPr>
              <a:t>pliages</a:t>
            </a:r>
            <a:r>
              <a:rPr lang="en-GB" sz="2400" dirty="0">
                <a:latin typeface="Agency FB" panose="020B0503020202020204" pitchFamily="34" charset="0"/>
              </a:rPr>
              <a:t>), </a:t>
            </a:r>
            <a:r>
              <a:rPr lang="en-GB" sz="2400" dirty="0" err="1">
                <a:latin typeface="Agency FB" panose="020B0503020202020204" pitchFamily="34" charset="0"/>
              </a:rPr>
              <a:t>jeux</a:t>
            </a:r>
            <a:r>
              <a:rPr lang="en-GB" sz="2400" dirty="0"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latin typeface="Agency FB" panose="020B0503020202020204" pitchFamily="34" charset="0"/>
              </a:rPr>
              <a:t>informations</a:t>
            </a:r>
            <a:r>
              <a:rPr lang="en-GB" sz="2400" dirty="0">
                <a:latin typeface="Agency FB" panose="020B0503020202020204" pitchFamily="34" charset="0"/>
              </a:rPr>
              <a:t> / anecdotes des Padlet.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117B1-EF25-4108-A792-649E90533E64}"/>
              </a:ext>
            </a:extLst>
          </p:cNvPr>
          <p:cNvSpPr/>
          <p:nvPr/>
        </p:nvSpPr>
        <p:spPr>
          <a:xfrm>
            <a:off x="3849945" y="269847"/>
            <a:ext cx="4492107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Activités</a:t>
            </a:r>
            <a:r>
              <a:rPr lang="en-GB" sz="4400" b="1" dirty="0">
                <a:solidFill>
                  <a:srgbClr val="FF0000"/>
                </a:solidFill>
                <a:latin typeface="Agency FB" panose="020B0503020202020204" pitchFamily="34" charset="0"/>
              </a:rPr>
              <a:t> annexes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25C3B-75DC-4C8C-8AF4-543421D9F31B}"/>
              </a:ext>
            </a:extLst>
          </p:cNvPr>
          <p:cNvSpPr/>
          <p:nvPr/>
        </p:nvSpPr>
        <p:spPr>
          <a:xfrm>
            <a:off x="616953" y="4365625"/>
            <a:ext cx="441297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u="sng" dirty="0">
                <a:latin typeface="Agency FB" panose="020B0503020202020204" pitchFamily="34" charset="0"/>
              </a:rPr>
              <a:t>Travail </a:t>
            </a:r>
            <a:r>
              <a:rPr lang="en-GB" sz="2800" u="sng" dirty="0" err="1">
                <a:latin typeface="Agency FB" panose="020B0503020202020204" pitchFamily="34" charset="0"/>
              </a:rPr>
              <a:t>en</a:t>
            </a:r>
            <a:r>
              <a:rPr lang="en-GB" sz="2800" u="sng" dirty="0">
                <a:latin typeface="Agency FB" panose="020B0503020202020204" pitchFamily="34" charset="0"/>
              </a:rPr>
              <a:t> </a:t>
            </a:r>
            <a:r>
              <a:rPr lang="en-GB" sz="2800" u="sng" dirty="0" err="1">
                <a:latin typeface="Agency FB" panose="020B0503020202020204" pitchFamily="34" charset="0"/>
              </a:rPr>
              <a:t>classe</a:t>
            </a:r>
            <a:r>
              <a:rPr lang="en-GB" sz="2800" u="sng" dirty="0">
                <a:latin typeface="Agency FB" panose="020B0503020202020204" pitchFamily="34" charset="0"/>
              </a:rPr>
              <a:t> </a:t>
            </a:r>
            <a:r>
              <a:rPr lang="en-GB" sz="2800" u="sng" dirty="0" err="1">
                <a:latin typeface="Agency FB" panose="020B0503020202020204" pitchFamily="34" charset="0"/>
              </a:rPr>
              <a:t>complète</a:t>
            </a:r>
            <a:r>
              <a:rPr lang="en-GB" sz="2800" u="sng" dirty="0"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en-GB" sz="2800" dirty="0" err="1">
                <a:latin typeface="Agency FB" panose="020B0503020202020204" pitchFamily="34" charset="0"/>
              </a:rPr>
              <a:t>Peu</a:t>
            </a:r>
            <a:r>
              <a:rPr lang="en-GB" sz="2800" dirty="0">
                <a:latin typeface="Agency FB" panose="020B0503020202020204" pitchFamily="34" charset="0"/>
              </a:rPr>
              <a:t> de classes </a:t>
            </a:r>
            <a:r>
              <a:rPr lang="en-GB" sz="2800" dirty="0" err="1">
                <a:latin typeface="Agency FB" panose="020B0503020202020204" pitchFamily="34" charset="0"/>
              </a:rPr>
              <a:t>viennent</a:t>
            </a:r>
            <a:r>
              <a:rPr lang="en-GB" sz="2800" dirty="0">
                <a:latin typeface="Agency FB" panose="020B0503020202020204" pitchFamily="34" charset="0"/>
              </a:rPr>
              <a:t> au CDI, </a:t>
            </a:r>
            <a:r>
              <a:rPr lang="en-GB" sz="2800" dirty="0" err="1">
                <a:latin typeface="Agency FB" panose="020B0503020202020204" pitchFamily="34" charset="0"/>
              </a:rPr>
              <a:t>sauf</a:t>
            </a:r>
            <a:r>
              <a:rPr lang="en-GB" sz="2800" dirty="0">
                <a:latin typeface="Agency FB" panose="020B0503020202020204" pitchFamily="34" charset="0"/>
              </a:rPr>
              <a:t> pour des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emprunts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(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anglais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/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arabe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) </a:t>
            </a:r>
            <a:r>
              <a:rPr lang="en-GB" sz="2800" dirty="0" err="1">
                <a:latin typeface="Agency FB" panose="020B0503020202020204" pitchFamily="34" charset="0"/>
              </a:rPr>
              <a:t>ou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une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visite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d’exposition</a:t>
            </a:r>
            <a:r>
              <a:rPr lang="en-GB" sz="2800" dirty="0">
                <a:latin typeface="Agency FB" panose="020B0503020202020204" pitchFamily="34" charset="0"/>
              </a:rPr>
              <a:t>,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F0BAD2-04F5-4A74-9791-6B1BAB945267}"/>
              </a:ext>
            </a:extLst>
          </p:cNvPr>
          <p:cNvSpPr/>
          <p:nvPr/>
        </p:nvSpPr>
        <p:spPr>
          <a:xfrm>
            <a:off x="5512904" y="4889849"/>
            <a:ext cx="557592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gency FB" panose="020B0503020202020204" pitchFamily="34" charset="0"/>
              </a:rPr>
              <a:t>Pas de </a:t>
            </a:r>
            <a:r>
              <a:rPr lang="en-GB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séances à </a:t>
            </a:r>
            <a:r>
              <a:rPr lang="en-GB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l’emploi</a:t>
            </a:r>
            <a:r>
              <a:rPr lang="en-GB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du temps </a:t>
            </a:r>
            <a:r>
              <a:rPr lang="en-GB" sz="2800" dirty="0" err="1">
                <a:latin typeface="Agency FB" panose="020B0503020202020204" pitchFamily="34" charset="0"/>
              </a:rPr>
              <a:t>dédiées</a:t>
            </a:r>
            <a:r>
              <a:rPr lang="en-GB" sz="2800" dirty="0">
                <a:latin typeface="Agency FB" panose="020B0503020202020204" pitchFamily="34" charset="0"/>
              </a:rPr>
              <a:t> à </a:t>
            </a:r>
            <a:r>
              <a:rPr lang="en-GB" sz="2800" dirty="0" err="1">
                <a:latin typeface="Agency FB" panose="020B0503020202020204" pitchFamily="34" charset="0"/>
              </a:rPr>
              <a:t>l’initiation</a:t>
            </a:r>
            <a:r>
              <a:rPr lang="en-GB" sz="2800" dirty="0">
                <a:latin typeface="Agency FB" panose="020B0503020202020204" pitchFamily="34" charset="0"/>
              </a:rPr>
              <a:t> à la recherche </a:t>
            </a:r>
            <a:r>
              <a:rPr lang="en-GB" sz="2800" dirty="0" err="1">
                <a:latin typeface="Agency FB" panose="020B0503020202020204" pitchFamily="34" charset="0"/>
              </a:rPr>
              <a:t>documentaire</a:t>
            </a:r>
            <a:r>
              <a:rPr lang="en-GB" sz="2800" dirty="0">
                <a:latin typeface="Agency FB" panose="020B0503020202020204" pitchFamily="34" charset="0"/>
              </a:rPr>
              <a:t>, </a:t>
            </a:r>
            <a:r>
              <a:rPr lang="en-GB" sz="2800" dirty="0" err="1">
                <a:latin typeface="Agency FB" panose="020B0503020202020204" pitchFamily="34" charset="0"/>
              </a:rPr>
              <a:t>ou</a:t>
            </a:r>
            <a:r>
              <a:rPr lang="en-GB" sz="2800" dirty="0">
                <a:latin typeface="Agency FB" panose="020B0503020202020204" pitchFamily="34" charset="0"/>
              </a:rPr>
              <a:t> à </a:t>
            </a:r>
            <a:r>
              <a:rPr lang="en-GB" sz="2800" dirty="0" err="1">
                <a:latin typeface="Agency FB" panose="020B0503020202020204" pitchFamily="34" charset="0"/>
              </a:rPr>
              <a:t>l’éducation</a:t>
            </a:r>
            <a:r>
              <a:rPr lang="en-GB" sz="2800" dirty="0">
                <a:latin typeface="Agency FB" panose="020B0503020202020204" pitchFamily="34" charset="0"/>
              </a:rPr>
              <a:t> aux </a:t>
            </a:r>
            <a:r>
              <a:rPr lang="en-GB" sz="2800" dirty="0" err="1">
                <a:latin typeface="Agency FB" panose="020B0503020202020204" pitchFamily="34" charset="0"/>
              </a:rPr>
              <a:t>médias</a:t>
            </a:r>
            <a:r>
              <a:rPr lang="en-GB" sz="2800" dirty="0">
                <a:latin typeface="Agency FB" panose="020B0503020202020204" pitchFamily="34" charset="0"/>
              </a:rPr>
              <a:t> et à </a:t>
            </a:r>
            <a:r>
              <a:rPr lang="en-GB" sz="2800" dirty="0" err="1">
                <a:latin typeface="Agency FB" panose="020B0503020202020204" pitchFamily="34" charset="0"/>
              </a:rPr>
              <a:t>l’information</a:t>
            </a:r>
            <a:r>
              <a:rPr lang="en-GB" sz="28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F5CFB87-7062-4AF4-BC78-0099F890EB08}"/>
              </a:ext>
            </a:extLst>
          </p:cNvPr>
          <p:cNvSpPr txBox="1"/>
          <p:nvPr/>
        </p:nvSpPr>
        <p:spPr>
          <a:xfrm>
            <a:off x="491058" y="3616367"/>
            <a:ext cx="466476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Activités négligées à développer</a:t>
            </a:r>
            <a:endParaRPr lang="en-GB" sz="3200" b="1" u="sng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8" grpId="0" animBg="1"/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18232-796A-4C4F-8330-C556E72C1C1E}"/>
              </a:ext>
            </a:extLst>
          </p:cNvPr>
          <p:cNvSpPr/>
          <p:nvPr/>
        </p:nvSpPr>
        <p:spPr>
          <a:xfrm>
            <a:off x="319117" y="2327642"/>
            <a:ext cx="4967257" cy="280076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gency FB" panose="020B0503020202020204" pitchFamily="34" charset="0"/>
              </a:rPr>
              <a:t>Le </a:t>
            </a:r>
            <a:r>
              <a:rPr lang="en-GB" sz="3200" dirty="0" err="1">
                <a:latin typeface="Agency FB" panose="020B0503020202020204" pitchFamily="34" charset="0"/>
              </a:rPr>
              <a:t>taux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  <a:r>
              <a:rPr lang="en-GB" sz="3200" dirty="0" err="1">
                <a:latin typeface="Agency FB" panose="020B0503020202020204" pitchFamily="34" charset="0"/>
              </a:rPr>
              <a:t>d’emprunt</a:t>
            </a:r>
            <a:endParaRPr lang="en-GB" sz="3200" dirty="0">
              <a:latin typeface="Agency FB" panose="020B0503020202020204" pitchFamily="34" charset="0"/>
            </a:endParaRPr>
          </a:p>
          <a:p>
            <a:pPr algn="ctr"/>
            <a:endParaRPr lang="en-GB" sz="800" dirty="0"/>
          </a:p>
          <a:p>
            <a:pPr algn="ctr"/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Utilisation de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BCDI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seulement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depuis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septembre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2019 pour la gestion du prêt.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Abandon du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système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 petits cartons, </a:t>
            </a:r>
          </a:p>
          <a:p>
            <a:pPr algn="ctr"/>
            <a:r>
              <a:rPr lang="en-GB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Pas de </a:t>
            </a:r>
            <a:r>
              <a:rPr lang="en-GB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statistiques</a:t>
            </a:r>
            <a:r>
              <a:rPr lang="en-GB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d’emprunt</a:t>
            </a:r>
            <a:r>
              <a:rPr lang="en-GB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avant</a:t>
            </a:r>
            <a:r>
              <a:rPr lang="en-GB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2019</a:t>
            </a:r>
            <a:r>
              <a:rPr lang="en-GB" sz="25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Grande </a:t>
            </a:r>
            <a:r>
              <a:rPr lang="en-GB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disparition</a:t>
            </a:r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des documents.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8F4962-7B3A-4F3F-8198-B4C7F2D706B7}"/>
              </a:ext>
            </a:extLst>
          </p:cNvPr>
          <p:cNvSpPr/>
          <p:nvPr/>
        </p:nvSpPr>
        <p:spPr>
          <a:xfrm>
            <a:off x="385732" y="1117655"/>
            <a:ext cx="11630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Contexte</a:t>
            </a:r>
            <a:r>
              <a:rPr lang="en-GB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 particulier de fermeture </a:t>
            </a:r>
            <a:r>
              <a:rPr lang="en-GB" sz="3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totale</a:t>
            </a:r>
            <a:r>
              <a:rPr lang="en-GB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 de </a:t>
            </a:r>
            <a:r>
              <a:rPr lang="en-GB" sz="3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l’établissement</a:t>
            </a:r>
            <a:r>
              <a:rPr lang="en-GB" sz="3200" b="1" dirty="0">
                <a:solidFill>
                  <a:srgbClr val="FF0000"/>
                </a:solidFill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aucun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prêt de mars à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juin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2020.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43947-399A-416A-B3E1-A8B4481750AD}"/>
              </a:ext>
            </a:extLst>
          </p:cNvPr>
          <p:cNvSpPr/>
          <p:nvPr/>
        </p:nvSpPr>
        <p:spPr>
          <a:xfrm>
            <a:off x="176243" y="5393948"/>
            <a:ext cx="5253007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600" dirty="0" err="1">
                <a:latin typeface="Agency FB" panose="020B0503020202020204" pitchFamily="34" charset="0"/>
              </a:rPr>
              <a:t>Nombre</a:t>
            </a:r>
            <a:r>
              <a:rPr lang="en-GB" sz="2600" dirty="0">
                <a:latin typeface="Agency FB" panose="020B0503020202020204" pitchFamily="34" charset="0"/>
              </a:rPr>
              <a:t> total de </a:t>
            </a:r>
            <a:r>
              <a:rPr lang="en-GB" sz="2600" dirty="0" err="1">
                <a:latin typeface="Agency FB" panose="020B0503020202020204" pitchFamily="34" charset="0"/>
              </a:rPr>
              <a:t>prêts</a:t>
            </a:r>
            <a:r>
              <a:rPr lang="en-GB" sz="2600" dirty="0">
                <a:latin typeface="Agency FB" panose="020B0503020202020204" pitchFamily="34" charset="0"/>
              </a:rPr>
              <a:t> : </a:t>
            </a:r>
            <a:r>
              <a:rPr lang="en-GB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500 </a:t>
            </a:r>
          </a:p>
          <a:p>
            <a:pPr algn="ctr"/>
            <a:r>
              <a:rPr lang="en-GB" sz="2600" dirty="0" err="1">
                <a:latin typeface="Agency FB" panose="020B0503020202020204" pitchFamily="34" charset="0"/>
              </a:rPr>
              <a:t>Assez</a:t>
            </a:r>
            <a:r>
              <a:rPr lang="en-GB" sz="2600" dirty="0">
                <a:latin typeface="Agency FB" panose="020B0503020202020204" pitchFamily="34" charset="0"/>
              </a:rPr>
              <a:t> </a:t>
            </a:r>
            <a:r>
              <a:rPr lang="en-GB" sz="2600" dirty="0" err="1">
                <a:latin typeface="Agency FB" panose="020B0503020202020204" pitchFamily="34" charset="0"/>
              </a:rPr>
              <a:t>peu</a:t>
            </a:r>
            <a:r>
              <a:rPr lang="en-GB" sz="2600" dirty="0">
                <a:latin typeface="Agency FB" panose="020B0503020202020204" pitchFamily="34" charset="0"/>
              </a:rPr>
              <a:t> pour un </a:t>
            </a:r>
            <a:r>
              <a:rPr lang="en-GB" sz="2600" dirty="0" err="1">
                <a:latin typeface="Agency FB" panose="020B0503020202020204" pitchFamily="34" charset="0"/>
              </a:rPr>
              <a:t>établissement</a:t>
            </a:r>
            <a:r>
              <a:rPr lang="en-GB" sz="2600" dirty="0">
                <a:latin typeface="Agency FB" panose="020B0503020202020204" pitchFamily="34" charset="0"/>
              </a:rPr>
              <a:t> de </a:t>
            </a:r>
            <a:r>
              <a:rPr lang="en-GB" sz="2600" dirty="0">
                <a:solidFill>
                  <a:srgbClr val="FF0000"/>
                </a:solidFill>
                <a:latin typeface="Agency FB" panose="020B0503020202020204" pitchFamily="34" charset="0"/>
              </a:rPr>
              <a:t>250</a:t>
            </a:r>
            <a:r>
              <a:rPr lang="en-GB" sz="2600" dirty="0">
                <a:latin typeface="Agency FB" panose="020B0503020202020204" pitchFamily="34" charset="0"/>
              </a:rPr>
              <a:t> </a:t>
            </a:r>
            <a:r>
              <a:rPr lang="en-GB" sz="2600" dirty="0" err="1">
                <a:latin typeface="Agency FB" panose="020B0503020202020204" pitchFamily="34" charset="0"/>
              </a:rPr>
              <a:t>élèves</a:t>
            </a:r>
            <a:r>
              <a:rPr lang="en-GB" sz="2600" dirty="0">
                <a:latin typeface="Agency FB" panose="020B0503020202020204" pitchFamily="34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63AD07-7398-408D-8689-29D7D335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492" y="2406223"/>
            <a:ext cx="6458265" cy="40957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62B9EA-F888-4906-B565-095DF4DC956F}"/>
              </a:ext>
            </a:extLst>
          </p:cNvPr>
          <p:cNvSpPr/>
          <p:nvPr/>
        </p:nvSpPr>
        <p:spPr>
          <a:xfrm>
            <a:off x="3467972" y="242539"/>
            <a:ext cx="472597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Le prêt de documents</a:t>
            </a:r>
          </a:p>
        </p:txBody>
      </p:sp>
    </p:spTree>
    <p:extLst>
      <p:ext uri="{BB962C8B-B14F-4D97-AF65-F5344CB8AC3E}">
        <p14:creationId xmlns:p14="http://schemas.microsoft.com/office/powerpoint/2010/main" val="61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99885-9E79-4000-BDDD-1ED71D8881A7}"/>
              </a:ext>
            </a:extLst>
          </p:cNvPr>
          <p:cNvSpPr/>
          <p:nvPr/>
        </p:nvSpPr>
        <p:spPr>
          <a:xfrm>
            <a:off x="6719680" y="4659821"/>
            <a:ext cx="4567445" cy="144655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Agency FB" panose="020B0503020202020204" pitchFamily="34" charset="0"/>
              </a:rPr>
              <a:t>Taux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d'emprunt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très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supérieur</a:t>
            </a:r>
            <a:r>
              <a:rPr lang="en-GB" sz="2800" dirty="0">
                <a:latin typeface="Agency FB" panose="020B0503020202020204" pitchFamily="34" charset="0"/>
              </a:rPr>
              <a:t> pour </a:t>
            </a:r>
            <a:r>
              <a:rPr lang="en-GB" sz="2800" dirty="0" err="1">
                <a:latin typeface="Agency FB" panose="020B0503020202020204" pitchFamily="34" charset="0"/>
              </a:rPr>
              <a:t>ceux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venant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classe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entière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emprunter</a:t>
            </a:r>
            <a:r>
              <a:rPr lang="en-GB" sz="2800" dirty="0">
                <a:latin typeface="Agency FB" panose="020B0503020202020204" pitchFamily="34" charset="0"/>
              </a:rPr>
              <a:t> un livre (</a:t>
            </a:r>
            <a:r>
              <a:rPr lang="en-GB" sz="2800" dirty="0" err="1">
                <a:latin typeface="Agency FB" panose="020B0503020202020204" pitchFamily="34" charset="0"/>
              </a:rPr>
              <a:t>speedbooking</a:t>
            </a:r>
            <a:r>
              <a:rPr lang="en-GB" sz="2800" dirty="0">
                <a:latin typeface="Agency FB" panose="020B0503020202020204" pitchFamily="34" charset="0"/>
              </a:rPr>
              <a:t>, …)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74C0FA-402F-418E-BC55-4D2866B7B1CF}"/>
              </a:ext>
            </a:extLst>
          </p:cNvPr>
          <p:cNvSpPr/>
          <p:nvPr/>
        </p:nvSpPr>
        <p:spPr>
          <a:xfrm>
            <a:off x="1259095" y="333641"/>
            <a:ext cx="10613818" cy="16004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3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Vision positive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: </a:t>
            </a:r>
            <a:r>
              <a:rPr lang="en-GB" sz="5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145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emprunteurs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sur 250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Calibri Light" panose="020F0302020204030204" pitchFamily="34" charset="0"/>
              </a:rPr>
              <a:t>→ </a:t>
            </a:r>
            <a:r>
              <a:rPr lang="en-GB" sz="5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60%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des </a:t>
            </a:r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élèves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3600" u="sng" dirty="0">
                <a:latin typeface="Agency FB" panose="020B0503020202020204" pitchFamily="34" charset="0"/>
              </a:rPr>
              <a:t>Vision </a:t>
            </a:r>
            <a:r>
              <a:rPr lang="en-GB" sz="3600" u="sng" dirty="0" err="1">
                <a:latin typeface="Agency FB" panose="020B0503020202020204" pitchFamily="34" charset="0"/>
              </a:rPr>
              <a:t>négative</a:t>
            </a:r>
            <a:r>
              <a:rPr lang="en-GB" sz="3600" u="sng" dirty="0">
                <a:latin typeface="Agency FB" panose="020B0503020202020204" pitchFamily="34" charset="0"/>
              </a:rPr>
              <a:t> :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100</a:t>
            </a:r>
            <a:r>
              <a:rPr lang="en-GB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3600" b="1" dirty="0" err="1">
                <a:latin typeface="Agency FB" panose="020B0503020202020204" pitchFamily="34" charset="0"/>
              </a:rPr>
              <a:t>élèves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en-GB" sz="3600" b="1" dirty="0" err="1">
                <a:latin typeface="Agency FB" panose="020B0503020202020204" pitchFamily="34" charset="0"/>
              </a:rPr>
              <a:t>n’ont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jamais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en-GB" sz="3600" b="1" dirty="0" err="1">
                <a:latin typeface="Agency FB" panose="020B0503020202020204" pitchFamily="34" charset="0"/>
              </a:rPr>
              <a:t>rien</a:t>
            </a:r>
            <a:r>
              <a:rPr lang="en-GB" sz="3600" b="1" dirty="0">
                <a:latin typeface="Agency FB" panose="020B0503020202020204" pitchFamily="34" charset="0"/>
              </a:rPr>
              <a:t> </a:t>
            </a:r>
            <a:r>
              <a:rPr lang="en-GB" sz="3600" b="1" dirty="0" err="1">
                <a:latin typeface="Agency FB" panose="020B0503020202020204" pitchFamily="34" charset="0"/>
              </a:rPr>
              <a:t>emprunté</a:t>
            </a:r>
            <a:r>
              <a:rPr lang="en-GB" sz="3600" b="1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78944-45D9-48CE-BE66-78AFB3386F18}"/>
              </a:ext>
            </a:extLst>
          </p:cNvPr>
          <p:cNvSpPr/>
          <p:nvPr/>
        </p:nvSpPr>
        <p:spPr>
          <a:xfrm>
            <a:off x="904875" y="2298657"/>
            <a:ext cx="4634121" cy="181588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Le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nombre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 de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prêts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diminue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peu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 à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peu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entre la 3ème et la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Terminale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Les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élèves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 des </a:t>
            </a:r>
            <a:r>
              <a:rPr lang="en-GB" sz="2800" dirty="0">
                <a:solidFill>
                  <a:srgbClr val="FFFF00"/>
                </a:solidFill>
                <a:latin typeface="Agency FB" panose="020B0503020202020204" pitchFamily="34" charset="0"/>
              </a:rPr>
              <a:t>classes de lycée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empruntent</a:t>
            </a:r>
            <a:r>
              <a:rPr lang="en-GB" sz="2800" dirty="0">
                <a:solidFill>
                  <a:schemeClr val="bg1"/>
                </a:solidFill>
                <a:latin typeface="Agency FB" panose="020B0503020202020204" pitchFamily="34" charset="0"/>
              </a:rPr>
              <a:t> le </a:t>
            </a:r>
            <a:r>
              <a:rPr lang="en-GB" sz="2800" dirty="0" err="1">
                <a:solidFill>
                  <a:schemeClr val="bg1"/>
                </a:solidFill>
                <a:latin typeface="Agency FB" panose="020B0503020202020204" pitchFamily="34" charset="0"/>
              </a:rPr>
              <a:t>moins</a:t>
            </a:r>
            <a:r>
              <a:rPr lang="en-GB" sz="2800" dirty="0">
                <a:solidFill>
                  <a:srgbClr val="FFFF00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D79AF-910E-4535-9C52-7A2CABD269D3}"/>
              </a:ext>
            </a:extLst>
          </p:cNvPr>
          <p:cNvSpPr/>
          <p:nvPr/>
        </p:nvSpPr>
        <p:spPr>
          <a:xfrm>
            <a:off x="5639629" y="2105276"/>
            <a:ext cx="5647496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latin typeface="Agency FB" panose="020B0503020202020204" pitchFamily="34" charset="0"/>
              </a:rPr>
              <a:t>•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30%</a:t>
            </a:r>
            <a:r>
              <a:rPr lang="en-GB" sz="2400" dirty="0">
                <a:latin typeface="Agency FB" panose="020B0503020202020204" pitchFamily="34" charset="0"/>
              </a:rPr>
              <a:t> : un </a:t>
            </a:r>
            <a:r>
              <a:rPr lang="en-GB" sz="2400" dirty="0" err="1">
                <a:latin typeface="Agency FB" panose="020B0503020202020204" pitchFamily="34" charset="0"/>
              </a:rPr>
              <a:t>seul</a:t>
            </a:r>
            <a:r>
              <a:rPr lang="en-GB" sz="2400" dirty="0">
                <a:latin typeface="Agency FB" panose="020B0503020202020204" pitchFamily="34" charset="0"/>
              </a:rPr>
              <a:t> document pour </a:t>
            </a:r>
            <a:r>
              <a:rPr lang="en-GB" sz="2400" dirty="0" err="1">
                <a:latin typeface="Agency FB" panose="020B0503020202020204" pitchFamily="34" charset="0"/>
              </a:rPr>
              <a:t>toute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l’année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  <a:p>
            <a:r>
              <a:rPr lang="en-GB" sz="2400" dirty="0">
                <a:latin typeface="Agency FB" panose="020B0503020202020204" pitchFamily="34" charset="0"/>
              </a:rPr>
              <a:t>•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45 %</a:t>
            </a:r>
            <a:r>
              <a:rPr lang="en-GB" sz="2400" dirty="0">
                <a:latin typeface="Agency FB" panose="020B0503020202020204" pitchFamily="34" charset="0"/>
              </a:rPr>
              <a:t> : entre 2 et 5 documents. </a:t>
            </a:r>
          </a:p>
          <a:p>
            <a:r>
              <a:rPr lang="en-GB" sz="2400" dirty="0">
                <a:latin typeface="Agency FB" panose="020B0503020202020204" pitchFamily="34" charset="0"/>
              </a:rPr>
              <a:t>•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8 % </a:t>
            </a:r>
            <a:r>
              <a:rPr lang="en-GB" sz="2400" dirty="0">
                <a:latin typeface="Agency FB" panose="020B0503020202020204" pitchFamily="34" charset="0"/>
              </a:rPr>
              <a:t>: entre 6 et 10 documents. </a:t>
            </a:r>
          </a:p>
          <a:p>
            <a:r>
              <a:rPr lang="en-GB" sz="2400" dirty="0">
                <a:latin typeface="Agency FB" panose="020B0503020202020204" pitchFamily="34" charset="0"/>
              </a:rPr>
              <a:t>•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6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r>
              <a:rPr lang="en-GB" sz="2400" dirty="0">
                <a:latin typeface="Agency FB" panose="020B0503020202020204" pitchFamily="34" charset="0"/>
              </a:rPr>
              <a:t> : entre 10 et 20 documents. </a:t>
            </a:r>
          </a:p>
          <a:p>
            <a:r>
              <a:rPr lang="en-GB" sz="2400" dirty="0">
                <a:latin typeface="Agency FB" panose="020B0503020202020204" pitchFamily="34" charset="0"/>
              </a:rPr>
              <a:t>•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élève</a:t>
            </a:r>
            <a:r>
              <a:rPr lang="en-GB" sz="2400" dirty="0">
                <a:latin typeface="Agency FB" panose="020B0503020202020204" pitchFamily="34" charset="0"/>
              </a:rPr>
              <a:t> : 30 documents (5 % de </a:t>
            </a:r>
            <a:r>
              <a:rPr lang="en-GB" sz="2400" dirty="0" err="1">
                <a:latin typeface="Agency FB" panose="020B0503020202020204" pitchFamily="34" charset="0"/>
              </a:rPr>
              <a:t>tous</a:t>
            </a:r>
            <a:r>
              <a:rPr lang="en-GB" sz="2400" dirty="0">
                <a:latin typeface="Agency FB" panose="020B0503020202020204" pitchFamily="34" charset="0"/>
              </a:rPr>
              <a:t> les </a:t>
            </a:r>
            <a:r>
              <a:rPr lang="en-GB" sz="2400" dirty="0" err="1">
                <a:latin typeface="Agency FB" panose="020B0503020202020204" pitchFamily="34" charset="0"/>
              </a:rPr>
              <a:t>emprunts</a:t>
            </a:r>
            <a:r>
              <a:rPr lang="en-GB" sz="2400" dirty="0">
                <a:latin typeface="Agency FB" panose="020B0503020202020204" pitchFamily="34" charset="0"/>
              </a:rPr>
              <a:t>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8699F-83C4-4742-BE6B-51B5E6017A61}"/>
              </a:ext>
            </a:extLst>
          </p:cNvPr>
          <p:cNvSpPr/>
          <p:nvPr/>
        </p:nvSpPr>
        <p:spPr>
          <a:xfrm>
            <a:off x="765278" y="4477111"/>
            <a:ext cx="5800726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25 %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des </a:t>
            </a:r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élèves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 </a:t>
            </a:r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chaque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niveau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ont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emprunté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au </a:t>
            </a:r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moins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un livre.</a:t>
            </a:r>
          </a:p>
          <a:p>
            <a:pPr algn="ctr"/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45 %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des </a:t>
            </a:r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prêts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pour </a:t>
            </a:r>
            <a:r>
              <a:rPr lang="en-GB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20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élèves</a:t>
            </a:r>
            <a:r>
              <a:rPr lang="en-GB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8" name="Graphique 7" descr="Contour de visage souriant">
            <a:extLst>
              <a:ext uri="{FF2B5EF4-FFF2-40B4-BE49-F238E27FC236}">
                <a16:creationId xmlns:a16="http://schemas.microsoft.com/office/drawing/2014/main" id="{C3A05FA1-DCFE-43C0-AB61-ADD8A21A7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095" y="584359"/>
            <a:ext cx="558180" cy="558180"/>
          </a:xfrm>
          <a:prstGeom prst="rect">
            <a:avLst/>
          </a:prstGeom>
          <a:effectLst/>
        </p:spPr>
      </p:pic>
      <p:pic>
        <p:nvPicPr>
          <p:cNvPr id="10" name="Graphique 9" descr="Contour de visage en colère">
            <a:extLst>
              <a:ext uri="{FF2B5EF4-FFF2-40B4-BE49-F238E27FC236}">
                <a16:creationId xmlns:a16="http://schemas.microsoft.com/office/drawing/2014/main" id="{BF4AB725-C09A-4BB6-854E-BE11FC508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398" y="1322499"/>
            <a:ext cx="558180" cy="5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7333F08-33EB-43D5-9FF5-D95AD218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9" y="542925"/>
            <a:ext cx="5289494" cy="23002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F40A23-9337-49BF-82AC-9F6F12AC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031" y="1693069"/>
            <a:ext cx="5955153" cy="1150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06CA23-6709-4BF0-9106-9361956BD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9" y="2983460"/>
            <a:ext cx="5955153" cy="15448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5D3EAB-CF19-4624-8D76-C1F3CF2A1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092" y="2981080"/>
            <a:ext cx="5258092" cy="15471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B2854F3-0358-4924-B3A6-00E446082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74" y="4813550"/>
            <a:ext cx="5288709" cy="177457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303C96C-2C70-4A77-8E1E-2C5DE82F4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121" y="4813550"/>
            <a:ext cx="5892063" cy="177457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86380AD-1C97-4427-9B88-0AC9CAB7DD71}"/>
              </a:ext>
            </a:extLst>
          </p:cNvPr>
          <p:cNvSpPr txBox="1"/>
          <p:nvPr/>
        </p:nvSpPr>
        <p:spPr>
          <a:xfrm>
            <a:off x="5872324" y="542925"/>
            <a:ext cx="565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gency FB" panose="020B0503020202020204" pitchFamily="34" charset="0"/>
              </a:rPr>
              <a:t>Les emprunts au lycée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C86380AD-1C97-4427-9B88-0AC9CAB7DD71}"/>
              </a:ext>
            </a:extLst>
          </p:cNvPr>
          <p:cNvSpPr txBox="1"/>
          <p:nvPr/>
        </p:nvSpPr>
        <p:spPr>
          <a:xfrm>
            <a:off x="217623" y="2931259"/>
            <a:ext cx="601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gency FB" panose="020B0503020202020204" pitchFamily="34" charset="0"/>
              </a:rPr>
              <a:t>Les emprunts au collège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gency FB" panose="020B0503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2AFD50A-1555-48F5-B68C-6BD1E62A5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69" y="2954830"/>
            <a:ext cx="4095746" cy="19623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CFD128-CAD2-406C-9288-6B1B8E316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54" y="216734"/>
            <a:ext cx="4464761" cy="16583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D8E600-F546-4376-8415-930E6C2D8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20" y="5016310"/>
            <a:ext cx="4251002" cy="129581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C0770D6-565A-418A-8853-F314A6DE6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03" y="1487852"/>
            <a:ext cx="4251002" cy="14138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4E047C-9D3E-4B64-9104-8788B6050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203" y="4013825"/>
            <a:ext cx="3948388" cy="8737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AFCD71-3678-48C7-BFD1-4D34ABC02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689" y="4998566"/>
            <a:ext cx="5486991" cy="16583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374B34-4A99-4A61-86B9-B679AA0E3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203" y="305771"/>
            <a:ext cx="5447463" cy="11024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248E3DE-B354-4EFB-927C-C5899DF555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5086" y="1916822"/>
            <a:ext cx="27527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C86380AD-1C97-4427-9B88-0AC9CAB7DD71}"/>
              </a:ext>
            </a:extLst>
          </p:cNvPr>
          <p:cNvSpPr txBox="1"/>
          <p:nvPr/>
        </p:nvSpPr>
        <p:spPr>
          <a:xfrm>
            <a:off x="3990695" y="20491"/>
            <a:ext cx="337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gency FB" panose="020B0503020202020204" pitchFamily="34" charset="0"/>
              </a:rPr>
              <a:t>La nature des </a:t>
            </a:r>
            <a:r>
              <a:rPr lang="en-GB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gency FB" panose="020B0503020202020204" pitchFamily="34" charset="0"/>
              </a:rPr>
              <a:t>prêts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584A43-AD24-44DB-ADBD-5F8BD0E65898}"/>
              </a:ext>
            </a:extLst>
          </p:cNvPr>
          <p:cNvSpPr/>
          <p:nvPr/>
        </p:nvSpPr>
        <p:spPr>
          <a:xfrm>
            <a:off x="238539" y="5977035"/>
            <a:ext cx="1174142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Mise à jour du fonds 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</a:rPr>
              <a:t>documentaire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: progression 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</a:rPr>
              <a:t>espérée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du 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</a:rPr>
              <a:t>nombre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et du 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</a:rPr>
              <a:t>taux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</a:rPr>
              <a:t>d’ouvrages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gency FB" panose="020B0503020202020204" pitchFamily="34" charset="0"/>
              </a:rPr>
              <a:t>empruntés</a:t>
            </a:r>
            <a:r>
              <a:rPr lang="en-GB" sz="2800" dirty="0">
                <a:solidFill>
                  <a:srgbClr val="FF0000"/>
                </a:solidFill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4EDB6-4291-46C3-9D4B-FBC4E48DB178}"/>
              </a:ext>
            </a:extLst>
          </p:cNvPr>
          <p:cNvSpPr/>
          <p:nvPr/>
        </p:nvSpPr>
        <p:spPr>
          <a:xfrm>
            <a:off x="494139" y="2110571"/>
            <a:ext cx="11342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Agency FB" panose="020B0503020202020204" pitchFamily="34" charset="0"/>
              </a:rPr>
              <a:t>Essentiel</a:t>
            </a:r>
            <a:r>
              <a:rPr lang="en-GB" sz="3200" dirty="0">
                <a:latin typeface="Agency FB" panose="020B0503020202020204" pitchFamily="34" charset="0"/>
              </a:rPr>
              <a:t> des </a:t>
            </a:r>
            <a:r>
              <a:rPr lang="en-GB" sz="3200" dirty="0" err="1">
                <a:latin typeface="Agency FB" panose="020B0503020202020204" pitchFamily="34" charset="0"/>
              </a:rPr>
              <a:t>prêts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Agency FB" panose="020B0503020202020204" pitchFamily="34" charset="0"/>
              </a:rPr>
              <a:t>(92%) </a:t>
            </a:r>
            <a:r>
              <a:rPr lang="en-GB" sz="3200" dirty="0">
                <a:latin typeface="Agency FB" panose="020B0503020202020204" pitchFamily="34" charset="0"/>
              </a:rPr>
              <a:t>: livres de fiction (surtout </a:t>
            </a:r>
            <a:r>
              <a:rPr lang="en-GB" sz="3200" dirty="0" err="1">
                <a:latin typeface="Agency FB" panose="020B0503020202020204" pitchFamily="34" charset="0"/>
              </a:rPr>
              <a:t>bandes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  <a:r>
              <a:rPr lang="en-GB" sz="3200" dirty="0" err="1">
                <a:latin typeface="Agency FB" panose="020B0503020202020204" pitchFamily="34" charset="0"/>
              </a:rPr>
              <a:t>dessinées</a:t>
            </a:r>
            <a:r>
              <a:rPr lang="en-GB" sz="3200" dirty="0">
                <a:latin typeface="Agency FB" panose="020B0503020202020204" pitchFamily="34" charset="0"/>
              </a:rPr>
              <a:t> et romans).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CC692-50A8-4196-8079-01B4D614D96B}"/>
              </a:ext>
            </a:extLst>
          </p:cNvPr>
          <p:cNvSpPr/>
          <p:nvPr/>
        </p:nvSpPr>
        <p:spPr>
          <a:xfrm>
            <a:off x="2002734" y="3133511"/>
            <a:ext cx="821303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Ouvrages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les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moins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empruntés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: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recueils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de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poésie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et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pièces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 de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théâtre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.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99"/>
                </a:highlight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894A6-2A42-442E-A42D-93A26FBE87AE}"/>
              </a:ext>
            </a:extLst>
          </p:cNvPr>
          <p:cNvSpPr/>
          <p:nvPr/>
        </p:nvSpPr>
        <p:spPr>
          <a:xfrm>
            <a:off x="795129" y="2659533"/>
            <a:ext cx="10601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Très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peu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de livres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empruntés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par les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élèves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de lycée : section « Lectures Lycée »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très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négligée</a:t>
            </a:r>
            <a:r>
              <a:rPr lang="en-GB" sz="24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8C0C48-F487-488C-8347-BFB925122E73}"/>
              </a:ext>
            </a:extLst>
          </p:cNvPr>
          <p:cNvSpPr/>
          <p:nvPr/>
        </p:nvSpPr>
        <p:spPr>
          <a:xfrm>
            <a:off x="424067" y="3736803"/>
            <a:ext cx="11237846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Ouvrages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documentaires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peu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pas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empruntés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endParaRPr lang="en-GB" sz="800" dirty="0">
              <a:latin typeface="Agency FB" panose="020B0503020202020204" pitchFamily="34" charset="0"/>
            </a:endParaRPr>
          </a:p>
          <a:p>
            <a:endParaRPr lang="en-GB" sz="2000" dirty="0">
              <a:latin typeface="Agency FB" panose="020B0503020202020204" pitchFamily="34" charset="0"/>
            </a:endParaRPr>
          </a:p>
          <a:p>
            <a:r>
              <a:rPr lang="en-GB" sz="2000" dirty="0">
                <a:latin typeface="Agency FB" panose="020B0503020202020204" pitchFamily="34" charset="0"/>
              </a:rPr>
              <a:t>• Magazines </a:t>
            </a:r>
            <a:r>
              <a:rPr lang="en-GB" sz="2000" dirty="0" err="1">
                <a:latin typeface="Agency FB" panose="020B0503020202020204" pitchFamily="34" charset="0"/>
              </a:rPr>
              <a:t>lus</a:t>
            </a:r>
            <a:r>
              <a:rPr lang="en-GB" sz="2000" dirty="0">
                <a:latin typeface="Agency FB" panose="020B0503020202020204" pitchFamily="34" charset="0"/>
              </a:rPr>
              <a:t> sur place, </a:t>
            </a:r>
            <a:r>
              <a:rPr lang="en-GB" sz="2000" dirty="0" err="1">
                <a:latin typeface="Agency FB" panose="020B0503020202020204" pitchFamily="34" charset="0"/>
              </a:rPr>
              <a:t>lors</a:t>
            </a:r>
            <a:r>
              <a:rPr lang="en-GB" sz="2000" dirty="0">
                <a:latin typeface="Agency FB" panose="020B0503020202020204" pitchFamily="34" charset="0"/>
              </a:rPr>
              <a:t> de la pause </a:t>
            </a:r>
            <a:r>
              <a:rPr lang="en-GB" sz="2000" dirty="0" err="1">
                <a:latin typeface="Agency FB" panose="020B0503020202020204" pitchFamily="34" charset="0"/>
              </a:rPr>
              <a:t>méridienne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presqu’exclusivement</a:t>
            </a:r>
            <a:r>
              <a:rPr lang="en-GB" sz="2000" dirty="0">
                <a:latin typeface="Agency FB" panose="020B0503020202020204" pitchFamily="34" charset="0"/>
              </a:rPr>
              <a:t> par les </a:t>
            </a:r>
            <a:r>
              <a:rPr lang="en-GB" sz="2000" dirty="0" err="1">
                <a:latin typeface="Agency FB" panose="020B0503020202020204" pitchFamily="34" charset="0"/>
              </a:rPr>
              <a:t>élèves</a:t>
            </a:r>
            <a:r>
              <a:rPr lang="en-GB" sz="2000" dirty="0">
                <a:latin typeface="Agency FB" panose="020B0503020202020204" pitchFamily="34" charset="0"/>
              </a:rPr>
              <a:t> les plus </a:t>
            </a:r>
            <a:r>
              <a:rPr lang="en-GB" sz="2000" dirty="0" err="1">
                <a:latin typeface="Agency FB" panose="020B0503020202020204" pitchFamily="34" charset="0"/>
              </a:rPr>
              <a:t>jeunes</a:t>
            </a:r>
            <a:r>
              <a:rPr lang="en-GB" sz="2000" dirty="0">
                <a:latin typeface="Agency FB" panose="020B0503020202020204" pitchFamily="34" charset="0"/>
              </a:rPr>
              <a:t>. </a:t>
            </a:r>
          </a:p>
          <a:p>
            <a:r>
              <a:rPr lang="en-GB" sz="2000" dirty="0">
                <a:latin typeface="Agency FB" panose="020B0503020202020204" pitchFamily="34" charset="0"/>
              </a:rPr>
              <a:t>• </a:t>
            </a:r>
            <a:r>
              <a:rPr lang="en-GB" sz="2000" dirty="0" err="1">
                <a:latin typeface="Agency FB" panose="020B0503020202020204" pitchFamily="34" charset="0"/>
              </a:rPr>
              <a:t>Peu</a:t>
            </a:r>
            <a:r>
              <a:rPr lang="en-GB" sz="2000" dirty="0">
                <a:latin typeface="Agency FB" panose="020B0503020202020204" pitchFamily="34" charset="0"/>
              </a:rPr>
              <a:t> de consultation et pas </a:t>
            </a:r>
            <a:r>
              <a:rPr lang="en-GB" sz="2000" dirty="0" err="1">
                <a:latin typeface="Agency FB" panose="020B0503020202020204" pitchFamily="34" charset="0"/>
              </a:rPr>
              <a:t>d’emprunt</a:t>
            </a:r>
            <a:r>
              <a:rPr lang="en-GB" sz="2000" dirty="0">
                <a:latin typeface="Agency FB" panose="020B0503020202020204" pitchFamily="34" charset="0"/>
              </a:rPr>
              <a:t> des </a:t>
            </a:r>
            <a:r>
              <a:rPr lang="en-GB" sz="2000" dirty="0" err="1">
                <a:latin typeface="Agency FB" panose="020B0503020202020204" pitchFamily="34" charset="0"/>
              </a:rPr>
              <a:t>ouvrages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documentaires</a:t>
            </a:r>
            <a:r>
              <a:rPr lang="en-GB" sz="2000" dirty="0">
                <a:latin typeface="Agency FB" panose="020B0503020202020204" pitchFamily="34" charset="0"/>
              </a:rPr>
              <a:t>. </a:t>
            </a:r>
            <a:r>
              <a:rPr lang="en-GB" sz="2000" dirty="0" err="1">
                <a:latin typeface="Agency FB" panose="020B0503020202020204" pitchFamily="34" charset="0"/>
              </a:rPr>
              <a:t>Encyclopédies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ligne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ou</a:t>
            </a:r>
            <a:r>
              <a:rPr lang="en-GB" sz="2000" dirty="0">
                <a:latin typeface="Agency FB" panose="020B0503020202020204" pitchFamily="34" charset="0"/>
              </a:rPr>
              <a:t> premier site internet </a:t>
            </a:r>
            <a:r>
              <a:rPr lang="en-GB" sz="2000" dirty="0" err="1">
                <a:latin typeface="Agency FB" panose="020B0503020202020204" pitchFamily="34" charset="0"/>
              </a:rPr>
              <a:t>venu</a:t>
            </a:r>
            <a:r>
              <a:rPr lang="en-GB" sz="2000" dirty="0"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EFAF8FD-46F0-4F9D-9ACE-EA2EFD0A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38" y="740690"/>
            <a:ext cx="11342867" cy="13781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C402EC0-4192-4CE7-BE08-8BED473A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695" y="3749116"/>
            <a:ext cx="7671218" cy="14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C86380AD-1C97-4427-9B88-0AC9CAB7DD71}"/>
              </a:ext>
            </a:extLst>
          </p:cNvPr>
          <p:cNvSpPr txBox="1"/>
          <p:nvPr/>
        </p:nvSpPr>
        <p:spPr>
          <a:xfrm>
            <a:off x="2984739" y="73450"/>
            <a:ext cx="634023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Aménagement</a:t>
            </a:r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 de </a:t>
            </a:r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l’espace</a:t>
            </a:r>
            <a:endParaRPr lang="en-GB" sz="4800" b="1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1EAEC5-F562-44E3-AFD2-8E646A2CF952}"/>
              </a:ext>
            </a:extLst>
          </p:cNvPr>
          <p:cNvSpPr/>
          <p:nvPr/>
        </p:nvSpPr>
        <p:spPr>
          <a:xfrm>
            <a:off x="8141491" y="3278255"/>
            <a:ext cx="3372583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Bureau du </a:t>
            </a:r>
            <a:r>
              <a:rPr lang="en-GB" sz="2400" b="1" dirty="0" err="1">
                <a:latin typeface="Agency FB" panose="020B0503020202020204" pitchFamily="34" charset="0"/>
              </a:rPr>
              <a:t>documentaliste</a:t>
            </a:r>
            <a:r>
              <a:rPr lang="en-GB" sz="2400" b="1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réaménagé</a:t>
            </a:r>
            <a:r>
              <a:rPr lang="en-GB" sz="2400" dirty="0">
                <a:latin typeface="Agency FB" panose="020B0503020202020204" pitchFamily="34" charset="0"/>
              </a:rPr>
              <a:t> : bien </a:t>
            </a:r>
            <a:r>
              <a:rPr lang="en-GB" sz="2400" dirty="0" err="1">
                <a:latin typeface="Agency FB" panose="020B0503020202020204" pitchFamily="34" charset="0"/>
              </a:rPr>
              <a:t>voir</a:t>
            </a:r>
            <a:r>
              <a:rPr lang="en-GB" sz="2400" dirty="0"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latin typeface="Agency FB" panose="020B0503020202020204" pitchFamily="34" charset="0"/>
              </a:rPr>
              <a:t>être</a:t>
            </a:r>
            <a:r>
              <a:rPr lang="en-GB" sz="2400" dirty="0">
                <a:latin typeface="Agency FB" panose="020B0503020202020204" pitchFamily="34" charset="0"/>
              </a:rPr>
              <a:t> vu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55151-C114-4EB5-AB92-86058CB21F9E}"/>
              </a:ext>
            </a:extLst>
          </p:cNvPr>
          <p:cNvSpPr/>
          <p:nvPr/>
        </p:nvSpPr>
        <p:spPr>
          <a:xfrm>
            <a:off x="200027" y="1044972"/>
            <a:ext cx="602932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400" u="sng" dirty="0" err="1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Constat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 :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espace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vaste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froid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, pas mis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en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valeur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utilement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499492-4A61-4FF4-8CA8-954766A0BCA8}"/>
              </a:ext>
            </a:extLst>
          </p:cNvPr>
          <p:cNvSpPr/>
          <p:nvPr/>
        </p:nvSpPr>
        <p:spPr>
          <a:xfrm>
            <a:off x="6486524" y="1033033"/>
            <a:ext cx="5333999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solidFill>
                  <a:schemeClr val="bg1"/>
                </a:solidFill>
                <a:latin typeface="Agency FB" panose="020B0503020202020204" pitchFamily="34" charset="0"/>
              </a:rPr>
              <a:t>Objectif</a:t>
            </a:r>
            <a:r>
              <a:rPr lang="en-GB" sz="2400" dirty="0">
                <a:solidFill>
                  <a:schemeClr val="bg1"/>
                </a:solidFill>
                <a:latin typeface="Agency FB" panose="020B0503020202020204" pitchFamily="34" charset="0"/>
              </a:rPr>
              <a:t> : </a:t>
            </a:r>
            <a:r>
              <a:rPr lang="en-GB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mieux</a:t>
            </a:r>
            <a:r>
              <a:rPr lang="en-GB" sz="2400" dirty="0">
                <a:solidFill>
                  <a:schemeClr val="bg1"/>
                </a:solidFill>
                <a:latin typeface="Agency FB" panose="020B0503020202020204" pitchFamily="34" charset="0"/>
              </a:rPr>
              <a:t> identifier les usages et les </a:t>
            </a:r>
            <a:r>
              <a:rPr lang="en-GB" sz="2400" dirty="0" err="1">
                <a:solidFill>
                  <a:schemeClr val="bg1"/>
                </a:solidFill>
                <a:latin typeface="Agency FB" panose="020B0503020202020204" pitchFamily="34" charset="0"/>
              </a:rPr>
              <a:t>pratiques</a:t>
            </a:r>
            <a:r>
              <a:rPr lang="en-GB" sz="2400" dirty="0">
                <a:solidFill>
                  <a:schemeClr val="bg1"/>
                </a:solidFill>
                <a:latin typeface="Agency FB" panose="020B0503020202020204" pitchFamily="34" charset="0"/>
              </a:rPr>
              <a:t>.</a:t>
            </a:r>
            <a:r>
              <a:rPr lang="en-GB" sz="2400" dirty="0">
                <a:solidFill>
                  <a:schemeClr val="bg1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endParaRPr lang="en-GB" sz="24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3C833-6AEB-481D-B22E-7E8FF99A81A5}"/>
              </a:ext>
            </a:extLst>
          </p:cNvPr>
          <p:cNvSpPr/>
          <p:nvPr/>
        </p:nvSpPr>
        <p:spPr>
          <a:xfrm>
            <a:off x="8363314" y="1627565"/>
            <a:ext cx="2928936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Affiches </a:t>
            </a:r>
            <a:r>
              <a:rPr lang="en-GB" sz="2400" b="1" dirty="0" err="1">
                <a:latin typeface="Agency FB" panose="020B0503020202020204" pitchFamily="34" charset="0"/>
              </a:rPr>
              <a:t>retirées</a:t>
            </a:r>
            <a:r>
              <a:rPr lang="en-GB" sz="2400" b="1" dirty="0">
                <a:latin typeface="Agency FB" panose="020B0503020202020204" pitchFamily="34" charset="0"/>
              </a:rPr>
              <a:t> </a:t>
            </a:r>
            <a:r>
              <a:rPr lang="en-GB" sz="2400" dirty="0">
                <a:latin typeface="Agency FB" panose="020B0503020202020204" pitchFamily="34" charset="0"/>
              </a:rPr>
              <a:t>des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baies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vitrées</a:t>
            </a:r>
            <a:r>
              <a:rPr lang="en-GB" sz="2400" dirty="0">
                <a:latin typeface="Agency FB" panose="020B0503020202020204" pitchFamily="34" charset="0"/>
              </a:rPr>
              <a:t> : </a:t>
            </a:r>
            <a:r>
              <a:rPr lang="en-GB" sz="2400" dirty="0" err="1">
                <a:latin typeface="Agency FB" panose="020B0503020202020204" pitchFamily="34" charset="0"/>
              </a:rPr>
              <a:t>meilleur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contrôle</a:t>
            </a:r>
            <a:r>
              <a:rPr lang="en-GB" sz="2400" dirty="0">
                <a:latin typeface="Agency FB" panose="020B0503020202020204" pitchFamily="34" charset="0"/>
              </a:rPr>
              <a:t> de </a:t>
            </a:r>
            <a:r>
              <a:rPr lang="en-GB" sz="2400" dirty="0" err="1">
                <a:latin typeface="Agency FB" panose="020B0503020202020204" pitchFamily="34" charset="0"/>
              </a:rPr>
              <a:t>visu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r>
              <a:rPr lang="en-GB" sz="2400" dirty="0">
                <a:latin typeface="Agency FB" panose="020B0503020202020204" pitchFamily="34" charset="0"/>
              </a:rPr>
              <a:t> dans les salles </a:t>
            </a:r>
            <a:r>
              <a:rPr lang="en-GB" sz="2400" dirty="0" err="1">
                <a:latin typeface="Agency FB" panose="020B0503020202020204" pitchFamily="34" charset="0"/>
              </a:rPr>
              <a:t>vitrées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AF4EEB-0869-4622-A829-6EBE9747940B}"/>
              </a:ext>
            </a:extLst>
          </p:cNvPr>
          <p:cNvSpPr/>
          <p:nvPr/>
        </p:nvSpPr>
        <p:spPr>
          <a:xfrm>
            <a:off x="3214689" y="1623440"/>
            <a:ext cx="45752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Dégager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l’espace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et le champ de vision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7292F9-6204-4B5F-9AE7-4B2DE1EC817E}"/>
              </a:ext>
            </a:extLst>
          </p:cNvPr>
          <p:cNvSpPr/>
          <p:nvPr/>
        </p:nvSpPr>
        <p:spPr>
          <a:xfrm>
            <a:off x="428823" y="2282328"/>
            <a:ext cx="3531392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latin typeface="Agency FB" panose="020B0503020202020204" pitchFamily="34" charset="0"/>
              </a:rPr>
              <a:t>Etagères</a:t>
            </a:r>
            <a:r>
              <a:rPr lang="en-GB" sz="2400" b="1" dirty="0">
                <a:latin typeface="Agency FB" panose="020B0503020202020204" pitchFamily="34" charset="0"/>
              </a:rPr>
              <a:t> des BD et magazines </a:t>
            </a:r>
            <a:r>
              <a:rPr lang="en-GB" sz="2400" dirty="0" err="1">
                <a:latin typeface="Agency FB" panose="020B0503020202020204" pitchFamily="34" charset="0"/>
              </a:rPr>
              <a:t>déplacée</a:t>
            </a:r>
            <a:r>
              <a:rPr lang="en-GB" sz="2400" dirty="0">
                <a:latin typeface="Agency FB" panose="020B0503020202020204" pitchFamily="34" charset="0"/>
              </a:rPr>
              <a:t> : plus </a:t>
            </a:r>
            <a:r>
              <a:rPr lang="en-GB" sz="2400" dirty="0" err="1">
                <a:latin typeface="Agency FB" panose="020B0503020202020204" pitchFamily="34" charset="0"/>
              </a:rPr>
              <a:t>grande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visibilité</a:t>
            </a:r>
            <a:r>
              <a:rPr lang="en-GB" sz="2400" dirty="0">
                <a:latin typeface="Agency FB" panose="020B0503020202020204" pitchFamily="34" charset="0"/>
              </a:rPr>
              <a:t>, consultation et circulation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bien </a:t>
            </a:r>
            <a:r>
              <a:rPr lang="en-GB" sz="2400" dirty="0" err="1">
                <a:latin typeface="Agency FB" panose="020B0503020202020204" pitchFamily="34" charset="0"/>
              </a:rPr>
              <a:t>meilleure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DEA54-6317-4A0F-8594-D5E38B36F11C}"/>
              </a:ext>
            </a:extLst>
          </p:cNvPr>
          <p:cNvSpPr/>
          <p:nvPr/>
        </p:nvSpPr>
        <p:spPr>
          <a:xfrm>
            <a:off x="4107753" y="2328267"/>
            <a:ext cx="3886200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Grande étagère des fictions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déplacée</a:t>
            </a:r>
            <a:r>
              <a:rPr lang="en-GB" sz="2400" dirty="0">
                <a:latin typeface="Agency FB" panose="020B0503020202020204" pitchFamily="34" charset="0"/>
              </a:rPr>
              <a:t> pour </a:t>
            </a:r>
            <a:r>
              <a:rPr lang="en-GB" sz="2400" dirty="0" err="1">
                <a:latin typeface="Agency FB" panose="020B0503020202020204" pitchFamily="34" charset="0"/>
              </a:rPr>
              <a:t>libérer</a:t>
            </a:r>
            <a:r>
              <a:rPr lang="en-GB" sz="2400" dirty="0">
                <a:latin typeface="Agency FB" panose="020B0503020202020204" pitchFamily="34" charset="0"/>
              </a:rPr>
              <a:t> le champ de vision </a:t>
            </a:r>
            <a:r>
              <a:rPr lang="en-GB" sz="2400" dirty="0" err="1">
                <a:latin typeface="Agency FB" panose="020B0503020202020204" pitchFamily="34" charset="0"/>
              </a:rPr>
              <a:t>depuis</a:t>
            </a:r>
            <a:r>
              <a:rPr lang="en-GB" sz="2400" dirty="0">
                <a:latin typeface="Agency FB" panose="020B0503020202020204" pitchFamily="34" charset="0"/>
              </a:rPr>
              <a:t> le bureau.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C19FBC-29E3-47A8-A47B-472F9567C679}"/>
              </a:ext>
            </a:extLst>
          </p:cNvPr>
          <p:cNvSpPr/>
          <p:nvPr/>
        </p:nvSpPr>
        <p:spPr>
          <a:xfrm>
            <a:off x="784121" y="5291361"/>
            <a:ext cx="230944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Confort</a:t>
            </a:r>
            <a:r>
              <a:rPr lang="en-GB" dirty="0"/>
              <a:t>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 lecture et de travail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C6BD06-3C67-47CF-8618-3A27A77ECF14}"/>
              </a:ext>
            </a:extLst>
          </p:cNvPr>
          <p:cNvSpPr/>
          <p:nvPr/>
        </p:nvSpPr>
        <p:spPr>
          <a:xfrm>
            <a:off x="428823" y="3939976"/>
            <a:ext cx="444140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S’asseoir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différemment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selon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les usages (lecture, musique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devoirs).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955F9C-E48F-4030-BDD9-C8C5C552D023}"/>
              </a:ext>
            </a:extLst>
          </p:cNvPr>
          <p:cNvSpPr/>
          <p:nvPr/>
        </p:nvSpPr>
        <p:spPr>
          <a:xfrm>
            <a:off x="5000013" y="3693754"/>
            <a:ext cx="240493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gency FB" panose="020B0503020202020204" pitchFamily="34" charset="0"/>
              </a:rPr>
              <a:t>Nouvelle disposition des tables pour le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travail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groupe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62A78D-2296-43E0-ABA4-78000961B1F6}"/>
              </a:ext>
            </a:extLst>
          </p:cNvPr>
          <p:cNvSpPr/>
          <p:nvPr/>
        </p:nvSpPr>
        <p:spPr>
          <a:xfrm>
            <a:off x="3271100" y="4982071"/>
            <a:ext cx="4133849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Nouveau mobilier :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2 tables et 8 chaises </a:t>
            </a:r>
            <a:r>
              <a:rPr lang="en-GB" sz="2400" dirty="0" err="1">
                <a:latin typeface="Agency FB" panose="020B0503020202020204" pitchFamily="34" charset="0"/>
              </a:rPr>
              <a:t>hautes</a:t>
            </a:r>
            <a:r>
              <a:rPr lang="en-GB" sz="2400" dirty="0">
                <a:latin typeface="Agency FB" panose="020B0503020202020204" pitchFamily="34" charset="0"/>
              </a:rPr>
              <a:t>, trois poufs, un canapé, 3 tables basses, 2 fauteuils bas et deux fauteuils </a:t>
            </a:r>
            <a:r>
              <a:rPr lang="en-GB" sz="2400" dirty="0" err="1">
                <a:latin typeface="Agency FB" panose="020B0503020202020204" pitchFamily="34" charset="0"/>
              </a:rPr>
              <a:t>moyens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2ADEC5-FF2C-4C86-A64D-FA975D343317}"/>
              </a:ext>
            </a:extLst>
          </p:cNvPr>
          <p:cNvSpPr/>
          <p:nvPr/>
        </p:nvSpPr>
        <p:spPr>
          <a:xfrm>
            <a:off x="7534737" y="4271312"/>
            <a:ext cx="3979337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Nouveaux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espaces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 lecture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confortables</a:t>
            </a:r>
            <a:r>
              <a:rPr lang="en-GB" sz="2400" dirty="0"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latin typeface="Agency FB" panose="020B0503020202020204" pitchFamily="34" charset="0"/>
              </a:rPr>
              <a:t>accueillants</a:t>
            </a:r>
            <a:r>
              <a:rPr lang="en-GB" sz="2400" dirty="0">
                <a:latin typeface="Agency FB" panose="020B0503020202020204" pitchFamily="34" charset="0"/>
              </a:rPr>
              <a:t> 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à </a:t>
            </a:r>
            <a:r>
              <a:rPr lang="en-GB" sz="2400" dirty="0" err="1">
                <a:latin typeface="Agency FB" panose="020B0503020202020204" pitchFamily="34" charset="0"/>
              </a:rPr>
              <a:t>l’entrée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près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</a:p>
          <a:p>
            <a:pPr algn="ctr"/>
            <a:r>
              <a:rPr lang="en-GB" sz="2400" b="1" i="1" dirty="0">
                <a:solidFill>
                  <a:schemeClr val="bg1"/>
                </a:solidFill>
                <a:latin typeface="Agency FB" panose="020B0503020202020204" pitchFamily="34" charset="0"/>
              </a:rPr>
              <a:t>livres </a:t>
            </a:r>
            <a:r>
              <a:rPr lang="en-GB" sz="2400" b="1" i="1" dirty="0" err="1">
                <a:solidFill>
                  <a:schemeClr val="bg1"/>
                </a:solidFill>
                <a:latin typeface="Agency FB" panose="020B0503020202020204" pitchFamily="34" charset="0"/>
              </a:rPr>
              <a:t>d’arabe</a:t>
            </a:r>
            <a:r>
              <a:rPr lang="en-GB" sz="2400" b="1" i="1" dirty="0">
                <a:solidFill>
                  <a:schemeClr val="bg1"/>
                </a:solidFill>
                <a:latin typeface="Agency FB" panose="020B0503020202020204" pitchFamily="34" charset="0"/>
              </a:rPr>
              <a:t> et </a:t>
            </a:r>
            <a:r>
              <a:rPr lang="en-GB" sz="2400" b="1" i="1" dirty="0" err="1">
                <a:solidFill>
                  <a:schemeClr val="bg1"/>
                </a:solidFill>
                <a:latin typeface="Agency FB" panose="020B0503020202020204" pitchFamily="34" charset="0"/>
              </a:rPr>
              <a:t>d’anglais</a:t>
            </a:r>
            <a:endParaRPr lang="en-GB" sz="2400" b="1" i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gency FB" panose="020B0503020202020204" pitchFamily="34" charset="0"/>
              </a:rPr>
              <a:t>près</a:t>
            </a:r>
            <a:r>
              <a:rPr lang="en-GB" sz="2400" dirty="0">
                <a:latin typeface="Agency FB" panose="020B0503020202020204" pitchFamily="34" charset="0"/>
              </a:rPr>
              <a:t> de </a:t>
            </a:r>
            <a:r>
              <a:rPr lang="en-GB" sz="2400" dirty="0" err="1">
                <a:latin typeface="Agency FB" panose="020B0503020202020204" pitchFamily="34" charset="0"/>
              </a:rPr>
              <a:t>l’étagère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</a:p>
          <a:p>
            <a:pPr algn="ctr"/>
            <a:r>
              <a:rPr lang="en-GB" sz="2400" b="1" i="1" dirty="0">
                <a:solidFill>
                  <a:schemeClr val="bg1"/>
                </a:solidFill>
                <a:latin typeface="Agency FB" panose="020B0503020202020204" pitchFamily="34" charset="0"/>
              </a:rPr>
              <a:t>BD et magazines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4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57A09E-6931-4B67-91B3-8F08813ACC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" y="166688"/>
            <a:ext cx="11848783" cy="654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65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BEC834-7D75-4B17-B70F-3FD36B8CCA5A}"/>
              </a:ext>
            </a:extLst>
          </p:cNvPr>
          <p:cNvSpPr/>
          <p:nvPr/>
        </p:nvSpPr>
        <p:spPr>
          <a:xfrm>
            <a:off x="249374" y="1389822"/>
            <a:ext cx="4618433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Aharoni" panose="02010803020104030203" pitchFamily="2" charset="-79"/>
                <a:ea typeface="DejaVu Sans" panose="020B0603030804020204" pitchFamily="34" charset="0"/>
                <a:cs typeface="Aharoni" panose="02010803020104030203" pitchFamily="2" charset="-79"/>
              </a:rPr>
              <a:t>Nouveau documentaliste : </a:t>
            </a:r>
          </a:p>
          <a:p>
            <a:pPr algn="ctr"/>
            <a:r>
              <a:rPr lang="fr-FR" sz="2400" u="sng" dirty="0">
                <a:solidFill>
                  <a:srgbClr val="0070C0"/>
                </a:solidFill>
                <a:latin typeface="Agency FB" panose="020B0503020202020204" pitchFamily="34" charset="0"/>
                <a:ea typeface="DejaVu Sans" panose="020B0603030804020204" pitchFamily="34" charset="0"/>
                <a:cs typeface="Aharoni" panose="02010803020104030203" pitchFamily="2" charset="-79"/>
              </a:rPr>
              <a:t>aucune expérience préalable </a:t>
            </a:r>
            <a:r>
              <a:rPr lang="fr-FR" sz="2400" dirty="0">
                <a:solidFill>
                  <a:srgbClr val="0070C0"/>
                </a:solidFill>
                <a:latin typeface="Agency FB" panose="020B0503020202020204" pitchFamily="34" charset="0"/>
                <a:ea typeface="DejaVu Sans" panose="020B0603030804020204" pitchFamily="34" charset="0"/>
                <a:cs typeface="Aharoni" panose="02010803020104030203" pitchFamily="2" charset="-79"/>
              </a:rPr>
              <a:t>dans la matière. </a:t>
            </a:r>
          </a:p>
          <a:p>
            <a:pPr algn="ctr"/>
            <a:r>
              <a:rPr lang="fr-FR" sz="2400" dirty="0">
                <a:solidFill>
                  <a:srgbClr val="0070C0"/>
                </a:solidFill>
                <a:latin typeface="Agency FB" panose="020B0503020202020204" pitchFamily="34" charset="0"/>
                <a:ea typeface="DejaVu Sans" panose="020B0603030804020204" pitchFamily="34" charset="0"/>
                <a:cs typeface="Aharoni" panose="02010803020104030203" pitchFamily="2" charset="-79"/>
              </a:rPr>
              <a:t>Prise de fonctions en septembre 2019 </a:t>
            </a:r>
          </a:p>
          <a:p>
            <a:pPr algn="ctr"/>
            <a:r>
              <a:rPr lang="fr-FR" sz="2400" dirty="0">
                <a:solidFill>
                  <a:srgbClr val="0070C0"/>
                </a:solidFill>
                <a:latin typeface="Agency FB" panose="020B0503020202020204" pitchFamily="34" charset="0"/>
                <a:ea typeface="DejaVu Sans" panose="020B0603030804020204" pitchFamily="34" charset="0"/>
                <a:cs typeface="Aharoni" panose="02010803020104030203" pitchFamily="2" charset="-79"/>
              </a:rPr>
              <a:t>au Lycée Français MLF de Bahreïn. </a:t>
            </a:r>
            <a:endParaRPr lang="en-GB" sz="2400" dirty="0">
              <a:solidFill>
                <a:srgbClr val="0070C0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3DB1D-5A53-4F13-A608-D57CF9769469}"/>
              </a:ext>
            </a:extLst>
          </p:cNvPr>
          <p:cNvSpPr/>
          <p:nvPr/>
        </p:nvSpPr>
        <p:spPr>
          <a:xfrm>
            <a:off x="4944012" y="1156076"/>
            <a:ext cx="665491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DejaVu Sans" panose="020B0603030804020204" pitchFamily="34" charset="0"/>
              </a:rPr>
              <a:t>Bilan d’activité 2019 </a:t>
            </a:r>
            <a:r>
              <a:rPr lang="fr-FR" sz="2400" dirty="0">
                <a:solidFill>
                  <a:srgbClr val="FF0000"/>
                </a:solidFill>
                <a:latin typeface="Agency FB" panose="020B0503020202020204" pitchFamily="34" charset="0"/>
                <a:ea typeface="DejaVu Sans" panose="020B0603030804020204" pitchFamily="34" charset="0"/>
              </a:rPr>
              <a:t>: </a:t>
            </a:r>
          </a:p>
          <a:p>
            <a:pPr algn="ctr"/>
            <a:r>
              <a:rPr lang="fr-FR" sz="2400" dirty="0">
                <a:solidFill>
                  <a:srgbClr val="FF0000"/>
                </a:solidFill>
                <a:latin typeface="Agency FB" panose="020B0503020202020204" pitchFamily="34" charset="0"/>
                <a:ea typeface="DejaVu Sans" panose="020B0603030804020204" pitchFamily="34" charset="0"/>
              </a:rPr>
              <a:t>très peu de détails sur le travail pédagogique mené précédemment et les perspectives pour les années suivantes. </a:t>
            </a:r>
            <a:endParaRPr lang="en-GB" sz="2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961EE-174C-4444-B84D-945A4B79D56A}"/>
              </a:ext>
            </a:extLst>
          </p:cNvPr>
          <p:cNvSpPr/>
          <p:nvPr/>
        </p:nvSpPr>
        <p:spPr>
          <a:xfrm>
            <a:off x="4944012" y="2451652"/>
            <a:ext cx="665491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Agency FB" panose="020B0503020202020204" pitchFamily="34" charset="0"/>
                <a:ea typeface="DejaVu Sans" panose="020B0603030804020204" pitchFamily="34" charset="0"/>
              </a:rPr>
              <a:t>Bon état affiché du référencement informatique</a:t>
            </a:r>
            <a:r>
              <a:rPr lang="fr-FR" sz="2400" dirty="0">
                <a:latin typeface="Agency FB" panose="020B0503020202020204" pitchFamily="34" charset="0"/>
                <a:ea typeface="DejaVu Sans" panose="020B0603030804020204" pitchFamily="34" charset="0"/>
              </a:rPr>
              <a:t> du fonds documentaire : </a:t>
            </a:r>
            <a:r>
              <a:rPr lang="fr-FR" sz="2400" u="sng" dirty="0">
                <a:latin typeface="Agency FB" panose="020B0503020202020204" pitchFamily="34" charset="0"/>
                <a:ea typeface="DejaVu Sans" panose="020B0603030804020204" pitchFamily="34" charset="0"/>
              </a:rPr>
              <a:t>réalité des faits</a:t>
            </a:r>
            <a:r>
              <a:rPr lang="fr-FR" sz="2400" dirty="0">
                <a:latin typeface="Agency FB" panose="020B0503020202020204" pitchFamily="34" charset="0"/>
                <a:ea typeface="DejaVu Sans" panose="020B0603030804020204" pitchFamily="34" charset="0"/>
              </a:rPr>
              <a:t> différente du </a:t>
            </a:r>
            <a:r>
              <a:rPr lang="fr-FR" sz="2400" dirty="0">
                <a:highlight>
                  <a:srgbClr val="FFFF00"/>
                </a:highlight>
                <a:latin typeface="Agency FB" panose="020B0503020202020204" pitchFamily="34" charset="0"/>
                <a:ea typeface="DejaVu Sans" panose="020B0603030804020204" pitchFamily="34" charset="0"/>
              </a:rPr>
              <a:t>bilan positif</a:t>
            </a:r>
            <a:r>
              <a:rPr lang="fr-FR" sz="2400" dirty="0">
                <a:latin typeface="Agency FB" panose="020B0503020202020204" pitchFamily="34" charset="0"/>
                <a:ea typeface="DejaVu Sans" panose="020B0603030804020204" pitchFamily="34" charset="0"/>
              </a:rPr>
              <a:t> </a:t>
            </a:r>
            <a:endParaRPr lang="en-GB" sz="2400" dirty="0">
              <a:latin typeface="Agency FB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01592D-F45F-4803-A002-E2745D02B9FA}"/>
              </a:ext>
            </a:extLst>
          </p:cNvPr>
          <p:cNvSpPr/>
          <p:nvPr/>
        </p:nvSpPr>
        <p:spPr>
          <a:xfrm>
            <a:off x="6466925" y="3433994"/>
            <a:ext cx="512523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445770" indent="-635" algn="ctr">
              <a:spcAft>
                <a:spcPts val="0"/>
              </a:spcAft>
            </a:pPr>
            <a:r>
              <a:rPr lang="fr-FR" sz="2400" dirty="0">
                <a:latin typeface="Agency FB" panose="020B0503020202020204" pitchFamily="34" charset="0"/>
                <a:ea typeface="DejaVu Sans" panose="020B0603030804020204" pitchFamily="34" charset="0"/>
              </a:rPr>
              <a:t>Premier bilan construit sur le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DejaVu Sans" panose="020B0603030804020204" pitchFamily="34" charset="0"/>
              </a:rPr>
              <a:t>modèle de rapports d’activité </a:t>
            </a:r>
            <a:r>
              <a:rPr lang="fr-FR" sz="2400" dirty="0">
                <a:latin typeface="Agency FB" panose="020B0503020202020204" pitchFamily="34" charset="0"/>
                <a:ea typeface="DejaVu Sans" panose="020B0603030804020204" pitchFamily="34" charset="0"/>
              </a:rPr>
              <a:t>existant dans d’autres établissements du réseau MLF Monde. </a:t>
            </a:r>
            <a:r>
              <a:rPr lang="fr-FR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DejaVu Sans" panose="020B0603030804020204" pitchFamily="34" charset="0"/>
                <a:cs typeface="Aldhabi" panose="01000000000000000000" pitchFamily="2" charset="-78"/>
              </a:rPr>
              <a:t>Merci </a:t>
            </a: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DejaVu Sans" panose="020B0603030804020204" pitchFamily="34" charset="0"/>
                <a:cs typeface="Aldhabi" panose="01000000000000000000" pitchFamily="2" charset="-78"/>
              </a:rPr>
              <a:t>! 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gency FB" panose="020B0503020202020204" pitchFamily="34" charset="0"/>
              <a:ea typeface="DejaVu Sans" panose="020B0603030804020204" pitchFamily="34" charset="0"/>
              <a:cs typeface="Aldhabi" panose="01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79A99F-1B45-47CB-93C2-A32C4ECAF2ED}"/>
              </a:ext>
            </a:extLst>
          </p:cNvPr>
          <p:cNvSpPr/>
          <p:nvPr/>
        </p:nvSpPr>
        <p:spPr>
          <a:xfrm>
            <a:off x="632627" y="5458672"/>
            <a:ext cx="451026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>
                <a:latin typeface="Agency FB" panose="020B0503020202020204" pitchFamily="34" charset="0"/>
                <a:ea typeface="DejaVu Sans" panose="020B0603030804020204" pitchFamily="34" charset="0"/>
              </a:rPr>
              <a:t>Peu ou pas d’indicateurs</a:t>
            </a:r>
            <a:r>
              <a:rPr lang="fr-FR" sz="2400" dirty="0">
                <a:latin typeface="Agency FB" panose="020B0503020202020204" pitchFamily="34" charset="0"/>
                <a:ea typeface="DejaVu Sans" panose="020B0603030804020204" pitchFamily="34" charset="0"/>
              </a:rPr>
              <a:t> ou </a:t>
            </a:r>
            <a:r>
              <a:rPr lang="fr-FR" sz="2400" u="sng" dirty="0">
                <a:latin typeface="Agency FB" panose="020B0503020202020204" pitchFamily="34" charset="0"/>
                <a:ea typeface="DejaVu Sans" panose="020B0603030804020204" pitchFamily="34" charset="0"/>
              </a:rPr>
              <a:t>comptes rendus</a:t>
            </a:r>
            <a:r>
              <a:rPr lang="fr-FR" sz="2400" dirty="0">
                <a:latin typeface="Agency FB" panose="020B0503020202020204" pitchFamily="34" charset="0"/>
                <a:ea typeface="DejaVu Sans" panose="020B0603030804020204" pitchFamily="34" charset="0"/>
              </a:rPr>
              <a:t> chiffrés pour les années précédentes</a:t>
            </a:r>
            <a:endParaRPr lang="en-GB" sz="2400" dirty="0">
              <a:latin typeface="Agency FB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76C46-8535-45E9-9EF6-0E7B29D089A1}"/>
              </a:ext>
            </a:extLst>
          </p:cNvPr>
          <p:cNvSpPr/>
          <p:nvPr/>
        </p:nvSpPr>
        <p:spPr>
          <a:xfrm>
            <a:off x="7350369" y="4785507"/>
            <a:ext cx="4248559" cy="160043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445770" indent="-635" algn="ctr">
              <a:spcAft>
                <a:spcPts val="0"/>
              </a:spcAft>
            </a:pP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DejaVu Sans" panose="020B0603030804020204" pitchFamily="34" charset="0"/>
              </a:rPr>
              <a:t>Autoformation</a:t>
            </a:r>
            <a:r>
              <a:rPr lang="fr-FR" b="1" dirty="0">
                <a:solidFill>
                  <a:srgbClr val="0070C0"/>
                </a:solidFill>
                <a:latin typeface="Calibri Light" panose="020F0302020204030204" pitchFamily="34" charset="0"/>
                <a:ea typeface="DejaVu Sans" panose="020B0603030804020204" pitchFamily="34" charset="0"/>
              </a:rPr>
              <a:t> </a:t>
            </a:r>
          </a:p>
          <a:p>
            <a:pPr marR="445770" indent="-635" algn="ctr">
              <a:spcAft>
                <a:spcPts val="0"/>
              </a:spcAft>
            </a:pPr>
            <a:r>
              <a:rPr lang="fr-FR" sz="2200" b="1" dirty="0">
                <a:solidFill>
                  <a:srgbClr val="0070C0"/>
                </a:solidFill>
                <a:latin typeface="Agency FB" panose="020B0503020202020204" pitchFamily="34" charset="0"/>
                <a:ea typeface="DejaVu Sans" panose="020B0603030804020204" pitchFamily="34" charset="0"/>
              </a:rPr>
              <a:t>aux outils informatiques (BCDI, </a:t>
            </a:r>
            <a:r>
              <a:rPr lang="fr-FR" sz="2200" b="1" dirty="0" err="1">
                <a:solidFill>
                  <a:srgbClr val="0070C0"/>
                </a:solidFill>
                <a:latin typeface="Agency FB" panose="020B0503020202020204" pitchFamily="34" charset="0"/>
                <a:ea typeface="DejaVu Sans" panose="020B0603030804020204" pitchFamily="34" charset="0"/>
              </a:rPr>
              <a:t>cdiStat</a:t>
            </a:r>
            <a:r>
              <a:rPr lang="fr-FR" sz="2200" b="1" dirty="0">
                <a:solidFill>
                  <a:srgbClr val="0070C0"/>
                </a:solidFill>
                <a:latin typeface="Agency FB" panose="020B0503020202020204" pitchFamily="34" charset="0"/>
                <a:ea typeface="DejaVu Sans" panose="020B0603030804020204" pitchFamily="34" charset="0"/>
              </a:rPr>
              <a:t>) pour arriver à établir des références utilisables et parlantes. </a:t>
            </a:r>
            <a:endParaRPr lang="en-GB" sz="2200" b="1" dirty="0">
              <a:solidFill>
                <a:srgbClr val="0070C0"/>
              </a:solidFill>
              <a:effectLst/>
              <a:latin typeface="Agency FB" panose="020B0503020202020204" pitchFamily="34" charset="0"/>
              <a:ea typeface="DejaVu Sans" panose="020B0603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ACD67-547F-4C61-898F-2DAC67F25ECA}"/>
              </a:ext>
            </a:extLst>
          </p:cNvPr>
          <p:cNvSpPr/>
          <p:nvPr/>
        </p:nvSpPr>
        <p:spPr>
          <a:xfrm>
            <a:off x="2722634" y="208616"/>
            <a:ext cx="609488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Ma prise de fonctions au CDI </a:t>
            </a:r>
            <a:endParaRPr lang="en-GB" sz="4800" b="1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Déception ! Travailler avec les parents ? Encore faudrait-il qu ...">
            <a:extLst>
              <a:ext uri="{FF2B5EF4-FFF2-40B4-BE49-F238E27FC236}">
                <a16:creationId xmlns:a16="http://schemas.microsoft.com/office/drawing/2014/main" id="{D248FAB2-D4ED-495B-A30A-32C06CE4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85" y="2626578"/>
            <a:ext cx="563477" cy="5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binet d'Études Statistiques Économiques et Financières - CESEF ...">
            <a:extLst>
              <a:ext uri="{FF2B5EF4-FFF2-40B4-BE49-F238E27FC236}">
                <a16:creationId xmlns:a16="http://schemas.microsoft.com/office/drawing/2014/main" id="{B960A01E-F62A-4D53-B859-18EAE22D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30" y="4425136"/>
            <a:ext cx="2515699" cy="10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CDI">
            <a:extLst>
              <a:ext uri="{FF2B5EF4-FFF2-40B4-BE49-F238E27FC236}">
                <a16:creationId xmlns:a16="http://schemas.microsoft.com/office/drawing/2014/main" id="{5070EC7B-6760-4C4E-9C57-097A5E4C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075" y="5524171"/>
            <a:ext cx="1079006" cy="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21F4B-46DE-41DC-BA1B-EA8E81A39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983884"/>
            <a:ext cx="1050202" cy="3349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840823D-CFED-48F3-A96E-7F49F479B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150" y="4921930"/>
            <a:ext cx="651850" cy="50699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B64DFC9-2243-47E6-8DD3-5D00C8A1B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768" y="3500381"/>
            <a:ext cx="3873232" cy="6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B80AB9-A5FD-4D67-A7F9-EF413E225185}"/>
              </a:ext>
            </a:extLst>
          </p:cNvPr>
          <p:cNvSpPr/>
          <p:nvPr/>
        </p:nvSpPr>
        <p:spPr>
          <a:xfrm>
            <a:off x="212035" y="5043197"/>
            <a:ext cx="3065262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Document </a:t>
            </a:r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présent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dans la base et </a:t>
            </a:r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rayon, </a:t>
            </a:r>
            <a:r>
              <a:rPr lang="en-GB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correctement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indexé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, </a:t>
            </a:r>
            <a:r>
              <a:rPr lang="en-GB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pourvu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d’un code-barre. </a:t>
            </a:r>
          </a:p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Tous</a:t>
            </a:r>
            <a:r>
              <a:rPr lang="en-GB" sz="2000" dirty="0">
                <a:latin typeface="Agency FB" panose="020B0503020202020204" pitchFamily="34" charset="0"/>
              </a:rPr>
              <a:t> les </a:t>
            </a:r>
            <a:r>
              <a:rPr lang="en-GB" sz="2000" dirty="0" err="1">
                <a:latin typeface="Agency FB" panose="020B0503020202020204" pitchFamily="34" charset="0"/>
              </a:rPr>
              <a:t>ouvrages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revus</a:t>
            </a:r>
            <a:r>
              <a:rPr lang="en-GB" sz="2000" dirty="0">
                <a:latin typeface="Agency FB" panose="020B0503020202020204" pitchFamily="34" charset="0"/>
              </a:rPr>
              <a:t> et </a:t>
            </a:r>
            <a:r>
              <a:rPr lang="en-GB" sz="2000" dirty="0" err="1">
                <a:latin typeface="Agency FB" panose="020B0503020202020204" pitchFamily="34" charset="0"/>
              </a:rPr>
              <a:t>indexés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cette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année</a:t>
            </a:r>
            <a:r>
              <a:rPr lang="en-GB" sz="20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67B12-4726-42A3-93B5-E9C9A9E3C9BA}"/>
              </a:ext>
            </a:extLst>
          </p:cNvPr>
          <p:cNvSpPr/>
          <p:nvPr/>
        </p:nvSpPr>
        <p:spPr>
          <a:xfrm>
            <a:off x="3884842" y="196612"/>
            <a:ext cx="768430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Gestion du fonds </a:t>
            </a:r>
            <a:r>
              <a:rPr lang="en-GB" sz="5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documentaire</a:t>
            </a:r>
            <a:endParaRPr lang="en-GB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D5792-EFAD-485A-A2C1-BD17F23FF2C3}"/>
              </a:ext>
            </a:extLst>
          </p:cNvPr>
          <p:cNvSpPr/>
          <p:nvPr/>
        </p:nvSpPr>
        <p:spPr>
          <a:xfrm>
            <a:off x="466111" y="981523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gency FB" panose="020B0503020202020204" pitchFamily="34" charset="0"/>
              </a:rPr>
              <a:t>3 types de situations 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686C37-D9F5-4A0A-AF8F-2715CB6978C7}"/>
              </a:ext>
            </a:extLst>
          </p:cNvPr>
          <p:cNvSpPr/>
          <p:nvPr/>
        </p:nvSpPr>
        <p:spPr>
          <a:xfrm>
            <a:off x="212035" y="1555714"/>
            <a:ext cx="3065262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Document </a:t>
            </a:r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présent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rayon </a:t>
            </a:r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mais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pas </a:t>
            </a:r>
            <a:r>
              <a:rPr lang="en-GB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répertorié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du tout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Livres </a:t>
            </a:r>
            <a:r>
              <a:rPr lang="en-GB" sz="2000" dirty="0" err="1">
                <a:latin typeface="Agency FB" panose="020B0503020202020204" pitchFamily="34" charset="0"/>
              </a:rPr>
              <a:t>d’arabe</a:t>
            </a:r>
            <a:r>
              <a:rPr lang="en-GB" sz="2000" dirty="0">
                <a:latin typeface="Agency FB" panose="020B0503020202020204" pitchFamily="34" charset="0"/>
              </a:rPr>
              <a:t> et </a:t>
            </a:r>
            <a:r>
              <a:rPr lang="en-GB" sz="2000" dirty="0" err="1">
                <a:latin typeface="Agency FB" panose="020B0503020202020204" pitchFamily="34" charset="0"/>
              </a:rPr>
              <a:t>d’anglais</a:t>
            </a:r>
            <a:r>
              <a:rPr lang="en-GB" sz="2000" dirty="0">
                <a:latin typeface="Agency FB" panose="020B0503020202020204" pitchFamily="34" charset="0"/>
              </a:rPr>
              <a:t> / DVD / </a:t>
            </a:r>
            <a:r>
              <a:rPr lang="en-GB" sz="2000" dirty="0" err="1">
                <a:latin typeface="Agency FB" panose="020B0503020202020204" pitchFamily="34" charset="0"/>
              </a:rPr>
              <a:t>tablettes</a:t>
            </a:r>
            <a:r>
              <a:rPr lang="en-GB" sz="2000" dirty="0">
                <a:latin typeface="Agency FB" panose="020B0503020202020204" pitchFamily="34" charset="0"/>
              </a:rPr>
              <a:t> / </a:t>
            </a:r>
            <a:r>
              <a:rPr lang="en-GB" sz="2000" dirty="0" err="1">
                <a:latin typeface="Agency FB" panose="020B0503020202020204" pitchFamily="34" charset="0"/>
              </a:rPr>
              <a:t>calculatrices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7C38E-C6FD-4735-92F3-EDA0388BC472}"/>
              </a:ext>
            </a:extLst>
          </p:cNvPr>
          <p:cNvSpPr/>
          <p:nvPr/>
        </p:nvSpPr>
        <p:spPr>
          <a:xfrm>
            <a:off x="212035" y="2991679"/>
            <a:ext cx="306526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Document </a:t>
            </a:r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présent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en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rayon </a:t>
            </a:r>
          </a:p>
          <a:p>
            <a:pPr algn="ctr"/>
            <a:r>
              <a:rPr lang="en-GB" sz="2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mais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pas </a:t>
            </a:r>
            <a:r>
              <a:rPr lang="en-GB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totalement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/ pas </a:t>
            </a:r>
            <a:r>
              <a:rPr lang="en-GB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correctement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répertorié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Nombreux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ouvrages</a:t>
            </a:r>
            <a:r>
              <a:rPr lang="en-GB" sz="2000" dirty="0">
                <a:latin typeface="Agency FB" panose="020B0503020202020204" pitchFamily="34" charset="0"/>
              </a:rPr>
              <a:t> de fiction </a:t>
            </a:r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plusieurs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exemplaires</a:t>
            </a:r>
            <a:r>
              <a:rPr lang="en-GB" sz="2000" dirty="0">
                <a:latin typeface="Agency FB" panose="020B0503020202020204" pitchFamily="34" charset="0"/>
              </a:rPr>
              <a:t> / livres de lecture </a:t>
            </a:r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série</a:t>
            </a:r>
            <a:r>
              <a:rPr lang="en-GB" sz="2000" dirty="0">
                <a:latin typeface="Agency FB" panose="020B0503020202020204" pitchFamily="34" charset="0"/>
              </a:rPr>
              <a:t> / </a:t>
            </a:r>
            <a:r>
              <a:rPr lang="en-GB" sz="2000" dirty="0" err="1">
                <a:latin typeface="Agency FB" panose="020B0503020202020204" pitchFamily="34" charset="0"/>
              </a:rPr>
              <a:t>manuels</a:t>
            </a:r>
            <a:r>
              <a:rPr lang="en-GB" sz="2000" dirty="0">
                <a:latin typeface="Agency FB" panose="020B0503020202020204" pitchFamily="34" charset="0"/>
              </a:rPr>
              <a:t> papier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6AE42F-24FB-4A47-A3E3-EB6A4ABF3200}"/>
              </a:ext>
            </a:extLst>
          </p:cNvPr>
          <p:cNvSpPr/>
          <p:nvPr/>
        </p:nvSpPr>
        <p:spPr>
          <a:xfrm>
            <a:off x="6373641" y="5919401"/>
            <a:ext cx="390827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Collections non encore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indexées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« Dada » / « </a:t>
            </a:r>
            <a:r>
              <a:rPr lang="en-GB" sz="2000" dirty="0" err="1">
                <a:latin typeface="Agency FB" panose="020B0503020202020204" pitchFamily="34" charset="0"/>
              </a:rPr>
              <a:t>Cosinus</a:t>
            </a:r>
            <a:r>
              <a:rPr lang="en-GB" sz="2000" dirty="0">
                <a:latin typeface="Agency FB" panose="020B0503020202020204" pitchFamily="34" charset="0"/>
              </a:rPr>
              <a:t> » / « Le petit Léonard »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95D4C4-F30E-468C-941E-E783D77ABD59}"/>
              </a:ext>
            </a:extLst>
          </p:cNvPr>
          <p:cNvSpPr/>
          <p:nvPr/>
        </p:nvSpPr>
        <p:spPr>
          <a:xfrm>
            <a:off x="5449362" y="1256681"/>
            <a:ext cx="6404102" cy="1261884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Aucun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inventaire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ni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aucun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dépouillement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jusqu’en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2019</a:t>
            </a:r>
          </a:p>
          <a:p>
            <a:pPr algn="ctr"/>
            <a:r>
              <a:rPr lang="en-GB" sz="2400" i="1" dirty="0" err="1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Classement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/ indexation / </a:t>
            </a:r>
            <a:r>
              <a:rPr lang="en-GB" sz="2400" i="1" dirty="0" err="1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dépouillement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/ couverture / </a:t>
            </a:r>
            <a:r>
              <a:rPr lang="en-GB" sz="2400" i="1" dirty="0" err="1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étiquetage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 avec code-barres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F1FB40-B5BD-4F39-95F3-39DF026F1DF0}"/>
              </a:ext>
            </a:extLst>
          </p:cNvPr>
          <p:cNvSpPr/>
          <p:nvPr/>
        </p:nvSpPr>
        <p:spPr>
          <a:xfrm>
            <a:off x="423696" y="407332"/>
            <a:ext cx="256352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B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ilan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et remise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en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état</a:t>
            </a:r>
            <a:endParaRPr lang="en-GB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06EF78-E37D-40B0-A177-48FDACD951C8}"/>
              </a:ext>
            </a:extLst>
          </p:cNvPr>
          <p:cNvSpPr/>
          <p:nvPr/>
        </p:nvSpPr>
        <p:spPr>
          <a:xfrm>
            <a:off x="3549878" y="2879153"/>
            <a:ext cx="640410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Collections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totalement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indexées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« Club » / « Current » / « I Love English » / « Today in English » </a:t>
            </a:r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anglais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« Okapi » / « </a:t>
            </a:r>
            <a:r>
              <a:rPr lang="en-GB" sz="2000" dirty="0" err="1">
                <a:latin typeface="Agency FB" panose="020B0503020202020204" pitchFamily="34" charset="0"/>
              </a:rPr>
              <a:t>Reportero</a:t>
            </a:r>
            <a:r>
              <a:rPr lang="en-GB" sz="2000" dirty="0">
                <a:latin typeface="Agency FB" panose="020B0503020202020204" pitchFamily="34" charset="0"/>
              </a:rPr>
              <a:t> doc » </a:t>
            </a:r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espagnol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« </a:t>
            </a:r>
            <a:r>
              <a:rPr lang="en-GB" sz="2000" dirty="0" err="1">
                <a:latin typeface="Agency FB" panose="020B0503020202020204" pitchFamily="34" charset="0"/>
              </a:rPr>
              <a:t>Histoire</a:t>
            </a:r>
            <a:r>
              <a:rPr lang="en-GB" sz="2000" dirty="0">
                <a:latin typeface="Agency FB" panose="020B0503020202020204" pitchFamily="34" charset="0"/>
              </a:rPr>
              <a:t> Junior » / « </a:t>
            </a:r>
            <a:r>
              <a:rPr lang="en-GB" sz="2000" dirty="0" err="1">
                <a:latin typeface="Agency FB" panose="020B0503020202020204" pitchFamily="34" charset="0"/>
              </a:rPr>
              <a:t>Géo</a:t>
            </a:r>
            <a:r>
              <a:rPr lang="en-GB" sz="2000" dirty="0">
                <a:latin typeface="Agency FB" panose="020B0503020202020204" pitchFamily="34" charset="0"/>
              </a:rPr>
              <a:t> Ado »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BBC9F5-E8AA-44D8-B0D6-4B94BA71F5BF}"/>
              </a:ext>
            </a:extLst>
          </p:cNvPr>
          <p:cNvSpPr/>
          <p:nvPr/>
        </p:nvSpPr>
        <p:spPr>
          <a:xfrm>
            <a:off x="3869840" y="4438026"/>
            <a:ext cx="7127759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Collections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partiellement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indexées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« Philosophie magazine » / « Alternatives </a:t>
            </a:r>
            <a:r>
              <a:rPr lang="en-GB" sz="2000" dirty="0" err="1">
                <a:latin typeface="Agency FB" panose="020B0503020202020204" pitchFamily="34" charset="0"/>
              </a:rPr>
              <a:t>économiques</a:t>
            </a:r>
            <a:r>
              <a:rPr lang="en-GB" sz="2000" dirty="0">
                <a:latin typeface="Agency FB" panose="020B0503020202020204" pitchFamily="34" charset="0"/>
              </a:rPr>
              <a:t> » / "</a:t>
            </a:r>
            <a:r>
              <a:rPr lang="en-GB" sz="2000" dirty="0" err="1">
                <a:latin typeface="Agency FB" panose="020B0503020202020204" pitchFamily="34" charset="0"/>
              </a:rPr>
              <a:t>Courrier</a:t>
            </a:r>
            <a:r>
              <a:rPr lang="en-GB" sz="2000" dirty="0">
                <a:latin typeface="Agency FB" panose="020B0503020202020204" pitchFamily="34" charset="0"/>
              </a:rPr>
              <a:t> International" 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« Je </a:t>
            </a:r>
            <a:r>
              <a:rPr lang="en-GB" sz="2000" dirty="0" err="1">
                <a:latin typeface="Agency FB" panose="020B0503020202020204" pitchFamily="34" charset="0"/>
              </a:rPr>
              <a:t>Bouquine</a:t>
            </a:r>
            <a:r>
              <a:rPr lang="en-GB" sz="2000" dirty="0">
                <a:latin typeface="Agency FB" panose="020B0503020202020204" pitchFamily="34" charset="0"/>
              </a:rPr>
              <a:t> » / « Okapi » / « </a:t>
            </a:r>
            <a:r>
              <a:rPr lang="en-GB" sz="2000" dirty="0" err="1">
                <a:latin typeface="Agency FB" panose="020B0503020202020204" pitchFamily="34" charset="0"/>
              </a:rPr>
              <a:t>Phosphore</a:t>
            </a:r>
            <a:r>
              <a:rPr lang="en-GB" sz="2000" dirty="0">
                <a:latin typeface="Agency FB" panose="020B0503020202020204" pitchFamily="34" charset="0"/>
              </a:rPr>
              <a:t> » 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« Science et Vie Junior » / « Pour la Science » </a:t>
            </a:r>
          </a:p>
        </p:txBody>
      </p:sp>
      <p:pic>
        <p:nvPicPr>
          <p:cNvPr id="3074" name="Picture 2" descr="Module de classement / rangement carton recyclé">
            <a:extLst>
              <a:ext uri="{FF2B5EF4-FFF2-40B4-BE49-F238E27FC236}">
                <a16:creationId xmlns:a16="http://schemas.microsoft.com/office/drawing/2014/main" id="{676BD969-C859-42A8-A471-13369726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90" y="1230437"/>
            <a:ext cx="1671479" cy="11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 descr="Une image contenant texte, photo, assis, différent&#10;&#10;Description générée automatiquement">
            <a:extLst>
              <a:ext uri="{FF2B5EF4-FFF2-40B4-BE49-F238E27FC236}">
                <a16:creationId xmlns:a16="http://schemas.microsoft.com/office/drawing/2014/main" id="{C37D8089-EB4A-4DF3-966C-6FECCBB4E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4"/>
          <a:stretch/>
        </p:blipFill>
        <p:spPr>
          <a:xfrm>
            <a:off x="10181426" y="2879153"/>
            <a:ext cx="1251877" cy="1384995"/>
          </a:xfrm>
          <a:prstGeom prst="rect">
            <a:avLst/>
          </a:prstGeom>
        </p:spPr>
      </p:pic>
      <p:pic>
        <p:nvPicPr>
          <p:cNvPr id="3076" name="Picture 4" descr="Helping Others Understand: Post-Stroke Fatigue - Stroke Connection ...">
            <a:extLst>
              <a:ext uri="{FF2B5EF4-FFF2-40B4-BE49-F238E27FC236}">
                <a16:creationId xmlns:a16="http://schemas.microsoft.com/office/drawing/2014/main" id="{C2B99361-6865-41A5-A5BD-200392396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9" r="27331"/>
          <a:stretch/>
        </p:blipFill>
        <p:spPr bwMode="auto">
          <a:xfrm>
            <a:off x="10554492" y="5225706"/>
            <a:ext cx="1109172" cy="144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90A670E-AE72-491A-AA53-8757B10C6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842" y="3714950"/>
            <a:ext cx="688321" cy="72024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5B364-BEB7-411F-BC75-BD0F5C61C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330" y="5266323"/>
            <a:ext cx="688322" cy="6883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7C2CF5-49FE-4F0F-9A9F-2165EB763EC0}"/>
              </a:ext>
            </a:extLst>
          </p:cNvPr>
          <p:cNvSpPr/>
          <p:nvPr/>
        </p:nvSpPr>
        <p:spPr>
          <a:xfrm>
            <a:off x="5329492" y="2217433"/>
            <a:ext cx="170591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Les magazines</a:t>
            </a:r>
            <a:endParaRPr lang="en-GB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B5069D-06F7-4612-9D36-2EEF797C5848}"/>
              </a:ext>
            </a:extLst>
          </p:cNvPr>
          <p:cNvSpPr/>
          <p:nvPr/>
        </p:nvSpPr>
        <p:spPr>
          <a:xfrm>
            <a:off x="354840" y="1713580"/>
            <a:ext cx="5540991" cy="2893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Classement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par genres</a:t>
            </a:r>
          </a:p>
          <a:p>
            <a:pPr algn="ctr"/>
            <a:r>
              <a:rPr lang="en-GB" sz="2200" dirty="0">
                <a:solidFill>
                  <a:srgbClr val="0070C0"/>
                </a:solidFill>
                <a:latin typeface="Agency FB" panose="020B0503020202020204" pitchFamily="34" charset="0"/>
              </a:rPr>
              <a:t>Lectures </a:t>
            </a:r>
            <a:r>
              <a:rPr lang="en-GB" sz="2200" dirty="0" err="1">
                <a:solidFill>
                  <a:srgbClr val="0070C0"/>
                </a:solidFill>
                <a:latin typeface="Agency FB" panose="020B0503020202020204" pitchFamily="34" charset="0"/>
              </a:rPr>
              <a:t>collège</a:t>
            </a:r>
            <a:r>
              <a:rPr lang="en-GB" sz="2200" dirty="0">
                <a:solidFill>
                  <a:srgbClr val="0070C0"/>
                </a:solidFill>
                <a:latin typeface="Agency FB" panose="020B0503020202020204" pitchFamily="34" charset="0"/>
              </a:rPr>
              <a:t> (</a:t>
            </a:r>
            <a:r>
              <a:rPr lang="en-GB" sz="2200" dirty="0" err="1">
                <a:solidFill>
                  <a:srgbClr val="0070C0"/>
                </a:solidFill>
                <a:latin typeface="Agency FB" panose="020B0503020202020204" pitchFamily="34" charset="0"/>
              </a:rPr>
              <a:t>œuvres</a:t>
            </a:r>
            <a:r>
              <a:rPr lang="en-GB" sz="220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GB" sz="2200" dirty="0" err="1">
                <a:solidFill>
                  <a:srgbClr val="0070C0"/>
                </a:solidFill>
                <a:latin typeface="Agency FB" panose="020B0503020202020204" pitchFamily="34" charset="0"/>
              </a:rPr>
              <a:t>d’accès</a:t>
            </a:r>
            <a:r>
              <a:rPr lang="en-GB" sz="2200" dirty="0">
                <a:solidFill>
                  <a:srgbClr val="0070C0"/>
                </a:solidFill>
                <a:latin typeface="Agency FB" panose="020B0503020202020204" pitchFamily="34" charset="0"/>
              </a:rPr>
              <a:t> facile) </a:t>
            </a:r>
          </a:p>
          <a:p>
            <a:pPr algn="ctr"/>
            <a:r>
              <a:rPr lang="en-GB" sz="2200" dirty="0">
                <a:solidFill>
                  <a:srgbClr val="C00000"/>
                </a:solidFill>
                <a:latin typeface="Agency FB" panose="020B0503020202020204" pitchFamily="34" charset="0"/>
              </a:rPr>
              <a:t>Lectures lycée (</a:t>
            </a:r>
            <a:r>
              <a:rPr lang="en-GB" sz="2200" dirty="0" err="1">
                <a:solidFill>
                  <a:srgbClr val="C00000"/>
                </a:solidFill>
                <a:latin typeface="Agency FB" panose="020B0503020202020204" pitchFamily="34" charset="0"/>
              </a:rPr>
              <a:t>œuvres</a:t>
            </a:r>
            <a:r>
              <a:rPr lang="en-GB" sz="2200" dirty="0">
                <a:solidFill>
                  <a:srgbClr val="C00000"/>
                </a:solidFill>
                <a:latin typeface="Agency FB" panose="020B0503020202020204" pitchFamily="34" charset="0"/>
              </a:rPr>
              <a:t> d’un </a:t>
            </a:r>
            <a:r>
              <a:rPr lang="en-GB" sz="2200" dirty="0" err="1">
                <a:solidFill>
                  <a:srgbClr val="C00000"/>
                </a:solidFill>
                <a:latin typeface="Agency FB" panose="020B0503020202020204" pitchFamily="34" charset="0"/>
              </a:rPr>
              <a:t>niveau</a:t>
            </a:r>
            <a:r>
              <a:rPr lang="en-GB" sz="2200" dirty="0">
                <a:solidFill>
                  <a:srgbClr val="C00000"/>
                </a:solidFill>
                <a:latin typeface="Agency FB" panose="020B0503020202020204" pitchFamily="34" charset="0"/>
              </a:rPr>
              <a:t> plus difficile) </a:t>
            </a:r>
          </a:p>
          <a:p>
            <a:pPr algn="ctr"/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Histoires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et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aventures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(fictions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ou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récits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historiques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)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200" dirty="0" err="1">
                <a:solidFill>
                  <a:srgbClr val="0070C0"/>
                </a:solidFill>
                <a:latin typeface="Agency FB" panose="020B0503020202020204" pitchFamily="34" charset="0"/>
              </a:rPr>
              <a:t>Mythes</a:t>
            </a:r>
            <a:r>
              <a:rPr lang="en-GB" sz="2200" dirty="0">
                <a:solidFill>
                  <a:srgbClr val="0070C0"/>
                </a:solidFill>
                <a:latin typeface="Agency FB" panose="020B0503020202020204" pitchFamily="34" charset="0"/>
              </a:rPr>
              <a:t>, contes et </a:t>
            </a:r>
            <a:r>
              <a:rPr lang="en-GB" sz="2200" dirty="0" err="1">
                <a:solidFill>
                  <a:srgbClr val="0070C0"/>
                </a:solidFill>
                <a:latin typeface="Agency FB" panose="020B0503020202020204" pitchFamily="34" charset="0"/>
              </a:rPr>
              <a:t>légendes</a:t>
            </a:r>
            <a:endParaRPr lang="en-GB" sz="2200" dirty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2200" dirty="0">
                <a:solidFill>
                  <a:srgbClr val="C00000"/>
                </a:solidFill>
                <a:latin typeface="Agency FB" panose="020B0503020202020204" pitchFamily="34" charset="0"/>
              </a:rPr>
              <a:t>Fantastique, Science-Fiction </a:t>
            </a:r>
          </a:p>
          <a:p>
            <a:pPr algn="ctr"/>
            <a:r>
              <a:rPr lang="en-GB" sz="2200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Policier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, thriller</a:t>
            </a:r>
          </a:p>
          <a:p>
            <a:pPr algn="ctr"/>
            <a:r>
              <a:rPr lang="en-GB" sz="2200" dirty="0" err="1">
                <a:solidFill>
                  <a:srgbClr val="0070C0"/>
                </a:solidFill>
                <a:latin typeface="Agency FB" panose="020B0503020202020204" pitchFamily="34" charset="0"/>
              </a:rPr>
              <a:t>Poésie</a:t>
            </a:r>
            <a:r>
              <a:rPr lang="en-GB" sz="2200" dirty="0">
                <a:solidFill>
                  <a:srgbClr val="0070C0"/>
                </a:solidFill>
                <a:latin typeface="Agency FB" panose="020B0503020202020204" pitchFamily="34" charset="0"/>
              </a:rPr>
              <a:t> / </a:t>
            </a:r>
            <a:r>
              <a:rPr lang="en-GB" sz="2200" dirty="0">
                <a:solidFill>
                  <a:srgbClr val="C00000"/>
                </a:solidFill>
                <a:latin typeface="Agency FB" panose="020B0503020202020204" pitchFamily="34" charset="0"/>
              </a:rPr>
              <a:t>Théâtre</a:t>
            </a:r>
            <a:r>
              <a:rPr lang="en-GB" sz="2200" dirty="0">
                <a:latin typeface="Agency FB" panose="020B0503020202020204" pitchFamily="34" charset="0"/>
              </a:rPr>
              <a:t> / </a:t>
            </a:r>
            <a:r>
              <a:rPr lang="en-GB" sz="220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Biographies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33250-CC87-4B5C-8B27-448621301E1E}"/>
              </a:ext>
            </a:extLst>
          </p:cNvPr>
          <p:cNvSpPr/>
          <p:nvPr/>
        </p:nvSpPr>
        <p:spPr>
          <a:xfrm>
            <a:off x="917038" y="228352"/>
            <a:ext cx="403027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Les oeuvres de fiction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006BA-8611-4AE0-A6A9-E5D706C19E3E}"/>
              </a:ext>
            </a:extLst>
          </p:cNvPr>
          <p:cNvSpPr/>
          <p:nvPr/>
        </p:nvSpPr>
        <p:spPr>
          <a:xfrm>
            <a:off x="5629274" y="191632"/>
            <a:ext cx="6207883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Agency FB" panose="020B0503020202020204" pitchFamily="34" charset="0"/>
              </a:rPr>
              <a:t>Différence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énorme</a:t>
            </a:r>
            <a:r>
              <a:rPr lang="en-GB" sz="2800" dirty="0">
                <a:latin typeface="Agency FB" panose="020B0503020202020204" pitchFamily="34" charset="0"/>
              </a:rPr>
              <a:t> entre </a:t>
            </a:r>
            <a:r>
              <a:rPr lang="en-GB" sz="2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état</a:t>
            </a:r>
            <a:r>
              <a:rPr lang="en-GB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réel</a:t>
            </a:r>
            <a:r>
              <a:rPr lang="en-GB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(</a:t>
            </a:r>
            <a:r>
              <a:rPr lang="en-GB" sz="2800" dirty="0" err="1">
                <a:latin typeface="Agency FB" panose="020B0503020202020204" pitchFamily="34" charset="0"/>
              </a:rPr>
              <a:t>en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rayons</a:t>
            </a:r>
            <a:r>
              <a:rPr lang="en-GB" sz="2800" dirty="0">
                <a:latin typeface="Agency FB" panose="020B0503020202020204" pitchFamily="34" charset="0"/>
              </a:rPr>
              <a:t>)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et </a:t>
            </a:r>
            <a:r>
              <a:rPr lang="en-GB" sz="2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état</a:t>
            </a:r>
            <a:r>
              <a:rPr lang="en-GB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supposé</a:t>
            </a:r>
            <a:r>
              <a:rPr lang="en-GB" sz="28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(base </a:t>
            </a:r>
            <a:r>
              <a:rPr lang="en-GB" sz="2800" dirty="0" err="1">
                <a:latin typeface="Agency FB" panose="020B0503020202020204" pitchFamily="34" charset="0"/>
              </a:rPr>
              <a:t>documentaire</a:t>
            </a:r>
            <a:r>
              <a:rPr lang="en-GB" sz="2800" dirty="0">
                <a:latin typeface="Agency FB" panose="020B0503020202020204" pitchFamily="34" charset="0"/>
              </a:rPr>
              <a:t>).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A96690-7905-45BE-86DD-648D5341DE6B}"/>
              </a:ext>
            </a:extLst>
          </p:cNvPr>
          <p:cNvSpPr/>
          <p:nvPr/>
        </p:nvSpPr>
        <p:spPr>
          <a:xfrm>
            <a:off x="1187144" y="1131225"/>
            <a:ext cx="387638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Abandon du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classement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alphabétique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93A153-F956-471B-80F6-2A7CFC3A99AE}"/>
              </a:ext>
            </a:extLst>
          </p:cNvPr>
          <p:cNvSpPr/>
          <p:nvPr/>
        </p:nvSpPr>
        <p:spPr>
          <a:xfrm>
            <a:off x="6096000" y="1362058"/>
            <a:ext cx="5741158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Séries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 lecture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suivies</a:t>
            </a:r>
            <a:endParaRPr lang="en-GB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en-GB" sz="2000" dirty="0">
                <a:solidFill>
                  <a:srgbClr val="C00000"/>
                </a:solidFill>
                <a:latin typeface="Agency FB" panose="020B0503020202020204" pitchFamily="34" charset="0"/>
              </a:rPr>
              <a:t>145</a:t>
            </a:r>
            <a:r>
              <a:rPr lang="en-GB" sz="2000" dirty="0">
                <a:solidFill>
                  <a:srgbClr val="0070C0"/>
                </a:solidFill>
                <a:latin typeface="Agency FB" panose="020B0503020202020204" pitchFamily="34" charset="0"/>
              </a:rPr>
              <a:t> titres pour le </a:t>
            </a:r>
            <a:r>
              <a:rPr lang="en-GB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français</a:t>
            </a:r>
            <a:r>
              <a:rPr lang="en-GB" sz="2000" dirty="0">
                <a:solidFill>
                  <a:srgbClr val="0070C0"/>
                </a:solidFill>
                <a:latin typeface="Agency FB" panose="020B0503020202020204" pitchFamily="34" charset="0"/>
              </a:rPr>
              <a:t>, </a:t>
            </a:r>
            <a:r>
              <a:rPr lang="en-GB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l’anglais</a:t>
            </a:r>
            <a:r>
              <a:rPr lang="en-GB" sz="2000" dirty="0">
                <a:solidFill>
                  <a:srgbClr val="0070C0"/>
                </a:solidFill>
                <a:latin typeface="Agency FB" panose="020B0503020202020204" pitchFamily="34" charset="0"/>
              </a:rPr>
              <a:t> et </a:t>
            </a:r>
            <a:r>
              <a:rPr lang="en-GB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l’arabe</a:t>
            </a:r>
            <a:r>
              <a:rPr lang="en-GB" sz="2000" dirty="0">
                <a:solidFill>
                  <a:srgbClr val="0070C0"/>
                </a:solidFill>
                <a:latin typeface="Agency FB" panose="020B0503020202020204" pitchFamily="34" charset="0"/>
              </a:rPr>
              <a:t>, </a:t>
            </a:r>
          </a:p>
          <a:p>
            <a:pPr algn="ctr"/>
            <a:r>
              <a:rPr lang="en-GB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soit</a:t>
            </a:r>
            <a:r>
              <a:rPr lang="en-GB" sz="2000" dirty="0">
                <a:solidFill>
                  <a:srgbClr val="0070C0"/>
                </a:solidFill>
                <a:latin typeface="Agency FB" panose="020B0503020202020204" pitchFamily="34" charset="0"/>
              </a:rPr>
              <a:t> environ </a:t>
            </a:r>
            <a:r>
              <a:rPr lang="en-GB" sz="2000" dirty="0">
                <a:solidFill>
                  <a:srgbClr val="C00000"/>
                </a:solidFill>
                <a:latin typeface="Agency FB" panose="020B0503020202020204" pitchFamily="34" charset="0"/>
              </a:rPr>
              <a:t>4100</a:t>
            </a:r>
            <a:r>
              <a:rPr lang="en-GB" sz="200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exemplaires</a:t>
            </a:r>
            <a:r>
              <a:rPr lang="en-GB" sz="2000" dirty="0">
                <a:solidFill>
                  <a:srgbClr val="0070C0"/>
                </a:solidFill>
                <a:latin typeface="Agency FB" panose="020B0503020202020204" pitchFamily="34" charset="0"/>
              </a:rPr>
              <a:t>,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Pas </a:t>
            </a:r>
            <a:r>
              <a:rPr lang="en-GB" sz="2000" dirty="0" err="1">
                <a:latin typeface="Agency FB" panose="020B0503020202020204" pitchFamily="34" charset="0"/>
              </a:rPr>
              <a:t>tous</a:t>
            </a:r>
            <a:r>
              <a:rPr lang="en-GB" sz="2000" dirty="0">
                <a:latin typeface="Agency FB" panose="020B0503020202020204" pitchFamily="34" charset="0"/>
              </a:rPr>
              <a:t> encore </a:t>
            </a:r>
            <a:r>
              <a:rPr lang="en-GB" sz="2000" dirty="0" err="1">
                <a:latin typeface="Agency FB" panose="020B0503020202020204" pitchFamily="34" charset="0"/>
              </a:rPr>
              <a:t>répertoriés</a:t>
            </a:r>
            <a:r>
              <a:rPr lang="en-GB" sz="2000" dirty="0">
                <a:latin typeface="Agency FB" panose="020B0503020202020204" pitchFamily="34" charset="0"/>
              </a:rPr>
              <a:t> au catalogue </a:t>
            </a:r>
            <a:r>
              <a:rPr lang="en-GB" sz="2000" dirty="0" err="1">
                <a:latin typeface="Agency FB" panose="020B0503020202020204" pitchFamily="34" charset="0"/>
              </a:rPr>
              <a:t>informatisé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508DAD-B7C3-44C6-8914-52F289F42BA2}"/>
              </a:ext>
            </a:extLst>
          </p:cNvPr>
          <p:cNvSpPr/>
          <p:nvPr/>
        </p:nvSpPr>
        <p:spPr>
          <a:xfrm>
            <a:off x="6413167" y="2767280"/>
            <a:ext cx="505422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Tous</a:t>
            </a:r>
            <a:r>
              <a:rPr lang="en-GB" sz="2000" dirty="0">
                <a:latin typeface="Agency FB" panose="020B0503020202020204" pitchFamily="34" charset="0"/>
              </a:rPr>
              <a:t> les titres </a:t>
            </a:r>
            <a:r>
              <a:rPr lang="en-GB" sz="2000" dirty="0" err="1">
                <a:latin typeface="Agency FB" panose="020B0503020202020204" pitchFamily="34" charset="0"/>
              </a:rPr>
              <a:t>empruntés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2019-2020</a:t>
            </a:r>
          </a:p>
          <a:p>
            <a:pPr algn="ctr"/>
            <a:r>
              <a:rPr lang="en-GB" sz="2000" dirty="0">
                <a:latin typeface="Agency FB" panose="020B0503020202020204" pitchFamily="34" charset="0"/>
              </a:rPr>
              <a:t>par les </a:t>
            </a:r>
            <a:r>
              <a:rPr lang="en-GB" sz="2000" dirty="0" err="1">
                <a:latin typeface="Agency FB" panose="020B0503020202020204" pitchFamily="34" charset="0"/>
              </a:rPr>
              <a:t>professeurs</a:t>
            </a:r>
            <a:r>
              <a:rPr lang="en-GB" sz="2000" dirty="0">
                <a:latin typeface="Agency FB" panose="020B0503020202020204" pitchFamily="34" charset="0"/>
              </a:rPr>
              <a:t> pour </a:t>
            </a:r>
            <a:r>
              <a:rPr lang="en-GB" sz="2000" dirty="0" err="1">
                <a:latin typeface="Agency FB" panose="020B0503020202020204" pitchFamily="34" charset="0"/>
              </a:rPr>
              <a:t>leur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classe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sont</a:t>
            </a:r>
            <a:r>
              <a:rPr lang="en-GB" sz="2000" dirty="0">
                <a:latin typeface="Agency FB" panose="020B0503020202020204" pitchFamily="34" charset="0"/>
              </a:rPr>
              <a:t> 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enregistrés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dans la base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munis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d’un code-barres </a:t>
            </a: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individuel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CAC68D-A60F-4D1A-A326-1875224414CC}"/>
              </a:ext>
            </a:extLst>
          </p:cNvPr>
          <p:cNvSpPr/>
          <p:nvPr/>
        </p:nvSpPr>
        <p:spPr>
          <a:xfrm>
            <a:off x="6096000" y="4172502"/>
            <a:ext cx="574115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Référencement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progressif</a:t>
            </a:r>
            <a:r>
              <a:rPr lang="en-GB" sz="2000" dirty="0">
                <a:latin typeface="Agency FB" panose="020B0503020202020204" pitchFamily="34" charset="0"/>
              </a:rPr>
              <a:t> des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titres de lectures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suivies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restants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</a:p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fonction</a:t>
            </a:r>
            <a:r>
              <a:rPr lang="en-GB" sz="2000" dirty="0">
                <a:latin typeface="Agency FB" panose="020B0503020202020204" pitchFamily="34" charset="0"/>
              </a:rPr>
              <a:t> des </a:t>
            </a:r>
            <a:r>
              <a:rPr lang="en-GB" sz="2000" dirty="0" err="1">
                <a:latin typeface="Agency FB" panose="020B0503020202020204" pitchFamily="34" charset="0"/>
              </a:rPr>
              <a:t>demandes</a:t>
            </a:r>
            <a:r>
              <a:rPr lang="en-GB" sz="2000" dirty="0">
                <a:latin typeface="Agency FB" panose="020B0503020202020204" pitchFamily="34" charset="0"/>
              </a:rPr>
              <a:t> des </a:t>
            </a:r>
            <a:r>
              <a:rPr lang="en-GB" sz="2000" dirty="0" err="1">
                <a:latin typeface="Agency FB" panose="020B0503020202020204" pitchFamily="34" charset="0"/>
              </a:rPr>
              <a:t>professeurs</a:t>
            </a:r>
            <a:r>
              <a:rPr lang="en-GB" sz="20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4E3277-0B8D-4D5F-B8D5-394299B8A1E9}"/>
              </a:ext>
            </a:extLst>
          </p:cNvPr>
          <p:cNvSpPr/>
          <p:nvPr/>
        </p:nvSpPr>
        <p:spPr>
          <a:xfrm>
            <a:off x="354840" y="4727370"/>
            <a:ext cx="2916998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Référencement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200" b="1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intégral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et </a:t>
            </a:r>
            <a:r>
              <a:rPr lang="en-GB" sz="2200" b="1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progressif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des 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titres </a:t>
            </a:r>
            <a:r>
              <a:rPr lang="en-GB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anglais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et </a:t>
            </a:r>
            <a:r>
              <a:rPr lang="en-GB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arabe</a:t>
            </a:r>
            <a:r>
              <a:rPr lang="en-GB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pour uniformiser </a:t>
            </a:r>
            <a:r>
              <a:rPr lang="en-GB" sz="2200" b="1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peu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à </a:t>
            </a:r>
            <a:r>
              <a:rPr lang="en-GB" sz="2200" b="1" dirty="0" err="1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peu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la base.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B87DC-3A4C-485D-B18D-3E09C618773C}"/>
              </a:ext>
            </a:extLst>
          </p:cNvPr>
          <p:cNvSpPr/>
          <p:nvPr/>
        </p:nvSpPr>
        <p:spPr>
          <a:xfrm>
            <a:off x="9283046" y="5023726"/>
            <a:ext cx="2554111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gency FB" panose="020B0503020202020204" pitchFamily="34" charset="0"/>
              </a:rPr>
              <a:t>Installation </a:t>
            </a:r>
            <a:r>
              <a:rPr lang="en-GB" sz="2000" dirty="0" err="1">
                <a:latin typeface="Agency FB" panose="020B0503020202020204" pitchFamily="34" charset="0"/>
              </a:rPr>
              <a:t>en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juin</a:t>
            </a:r>
            <a:r>
              <a:rPr lang="en-GB" sz="2000" dirty="0">
                <a:latin typeface="Agency FB" panose="020B0503020202020204" pitchFamily="34" charset="0"/>
              </a:rPr>
              <a:t> 2020 </a:t>
            </a:r>
            <a:r>
              <a:rPr lang="en-GB" sz="2000" dirty="0" err="1">
                <a:latin typeface="Agency FB" panose="020B0503020202020204" pitchFamily="34" charset="0"/>
              </a:rPr>
              <a:t>d'une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petite étagère </a:t>
            </a:r>
            <a:r>
              <a:rPr lang="en-GB" sz="2000" dirty="0">
                <a:latin typeface="Agency FB" panose="020B0503020202020204" pitchFamily="34" charset="0"/>
              </a:rPr>
              <a:t>pour </a:t>
            </a:r>
            <a:r>
              <a:rPr lang="en-GB" sz="2000" dirty="0" err="1">
                <a:latin typeface="Agency FB" panose="020B0503020202020204" pitchFamily="34" charset="0"/>
              </a:rPr>
              <a:t>accueillir</a:t>
            </a:r>
            <a:r>
              <a:rPr lang="en-GB" sz="2000" dirty="0">
                <a:latin typeface="Agency FB" panose="020B0503020202020204" pitchFamily="34" charset="0"/>
              </a:rPr>
              <a:t> les BD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gency FB" panose="020B0503020202020204" pitchFamily="34" charset="0"/>
              </a:rPr>
              <a:t>format poche </a:t>
            </a:r>
            <a:r>
              <a:rPr lang="en-GB" sz="2000" dirty="0">
                <a:latin typeface="Agency FB" panose="020B0503020202020204" pitchFamily="34" charset="0"/>
              </a:rPr>
              <a:t>(type manga)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5FD1A-DACF-45D8-8C53-1CA0A4FB5DB0}"/>
              </a:ext>
            </a:extLst>
          </p:cNvPr>
          <p:cNvSpPr/>
          <p:nvPr/>
        </p:nvSpPr>
        <p:spPr>
          <a:xfrm>
            <a:off x="3453279" y="4962171"/>
            <a:ext cx="5648326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Bandes-dessinées</a:t>
            </a:r>
            <a:r>
              <a:rPr lang="en-GB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100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toutes</a:t>
            </a:r>
            <a:r>
              <a:rPr lang="en-GB" sz="2100" b="1" dirty="0">
                <a:solidFill>
                  <a:srgbClr val="00B050"/>
                </a:solidFill>
                <a:latin typeface="Agency FB" panose="020B0503020202020204" pitchFamily="34" charset="0"/>
              </a:rPr>
              <a:t> couvertes, </a:t>
            </a:r>
            <a:r>
              <a:rPr lang="en-GB" sz="2100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munies</a:t>
            </a:r>
            <a:r>
              <a:rPr lang="en-GB" sz="2100" b="1" dirty="0">
                <a:solidFill>
                  <a:srgbClr val="00B050"/>
                </a:solidFill>
                <a:latin typeface="Agency FB" panose="020B0503020202020204" pitchFamily="34" charset="0"/>
              </a:rPr>
              <a:t> d’un code-barres et </a:t>
            </a:r>
            <a:r>
              <a:rPr lang="en-GB" sz="2100" b="1" dirty="0" err="1">
                <a:solidFill>
                  <a:srgbClr val="00B050"/>
                </a:solidFill>
                <a:latin typeface="Agency FB" panose="020B0503020202020204" pitchFamily="34" charset="0"/>
              </a:rPr>
              <a:t>référencées</a:t>
            </a:r>
            <a:r>
              <a:rPr lang="en-GB" sz="21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2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Classement</a:t>
            </a:r>
            <a:r>
              <a:rPr lang="en-GB" sz="2200" b="1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2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en</a:t>
            </a:r>
            <a:r>
              <a:rPr lang="en-GB" sz="2200" b="1" dirty="0">
                <a:highlight>
                  <a:srgbClr val="FFFF00"/>
                </a:highlight>
                <a:latin typeface="Agency FB" panose="020B0503020202020204" pitchFamily="34" charset="0"/>
              </a:rPr>
              <a:t> sous-</a:t>
            </a:r>
            <a:r>
              <a:rPr lang="en-GB" sz="2200" b="1" dirty="0" err="1">
                <a:highlight>
                  <a:srgbClr val="FFFF00"/>
                </a:highlight>
                <a:latin typeface="Agency FB" panose="020B0503020202020204" pitchFamily="34" charset="0"/>
              </a:rPr>
              <a:t>catégories</a:t>
            </a:r>
            <a:r>
              <a:rPr lang="en-GB" sz="2200" dirty="0"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en-GB" sz="2200" i="1" dirty="0">
                <a:latin typeface="Agency FB" panose="020B0503020202020204" pitchFamily="34" charset="0"/>
              </a:rPr>
              <a:t>divers / humour / </a:t>
            </a:r>
            <a:r>
              <a:rPr lang="en-GB" sz="2200" i="1" dirty="0" err="1">
                <a:latin typeface="Agency FB" panose="020B0503020202020204" pitchFamily="34" charset="0"/>
              </a:rPr>
              <a:t>histoire</a:t>
            </a:r>
            <a:r>
              <a:rPr lang="en-GB" sz="2200" i="1" dirty="0">
                <a:latin typeface="Agency FB" panose="020B0503020202020204" pitchFamily="34" charset="0"/>
              </a:rPr>
              <a:t> / </a:t>
            </a:r>
            <a:r>
              <a:rPr lang="en-GB" sz="2200" i="1" dirty="0" err="1">
                <a:latin typeface="Agency FB" panose="020B0503020202020204" pitchFamily="34" charset="0"/>
              </a:rPr>
              <a:t>aventures</a:t>
            </a:r>
            <a:r>
              <a:rPr lang="en-GB" sz="2200" i="1" dirty="0">
                <a:latin typeface="Agency FB" panose="020B0503020202020204" pitchFamily="34" charset="0"/>
              </a:rPr>
              <a:t> / contes et </a:t>
            </a:r>
            <a:r>
              <a:rPr lang="en-GB" sz="2200" i="1" dirty="0" err="1">
                <a:latin typeface="Agency FB" panose="020B0503020202020204" pitchFamily="34" charset="0"/>
              </a:rPr>
              <a:t>légendes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9" grpId="0" animBg="1"/>
      <p:bldP spid="20" grpId="0" animBg="1"/>
      <p:bldP spid="23" grpId="0" animBg="1"/>
      <p:bldP spid="10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rguerite couleurs BCD">
            <a:extLst>
              <a:ext uri="{FF2B5EF4-FFF2-40B4-BE49-F238E27FC236}">
                <a16:creationId xmlns:a16="http://schemas.microsoft.com/office/drawing/2014/main" id="{AE4FBC62-2ADB-41AE-89FD-46CAC0D6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" y="1772035"/>
            <a:ext cx="1736035" cy="16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885787-957A-4ABA-B8FF-333B0A705F46}"/>
              </a:ext>
            </a:extLst>
          </p:cNvPr>
          <p:cNvSpPr/>
          <p:nvPr/>
        </p:nvSpPr>
        <p:spPr>
          <a:xfrm>
            <a:off x="3811724" y="388805"/>
            <a:ext cx="776465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highlight>
                  <a:srgbClr val="FFFF00"/>
                </a:highlight>
                <a:latin typeface="Agency FB" panose="020B0503020202020204" pitchFamily="34" charset="0"/>
              </a:rPr>
              <a:t>Mise </a:t>
            </a:r>
            <a:r>
              <a:rPr lang="en-GB" sz="3200" dirty="0" err="1">
                <a:highlight>
                  <a:srgbClr val="FFFF00"/>
                </a:highlight>
                <a:latin typeface="Agency FB" panose="020B0503020202020204" pitchFamily="34" charset="0"/>
              </a:rPr>
              <a:t>en</a:t>
            </a:r>
            <a:r>
              <a:rPr lang="en-GB" sz="32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Agency FB" panose="020B0503020202020204" pitchFamily="34" charset="0"/>
              </a:rPr>
              <a:t>cohérence</a:t>
            </a:r>
            <a:r>
              <a:rPr lang="en-GB" sz="3200" dirty="0">
                <a:highlight>
                  <a:srgbClr val="FFFF00"/>
                </a:highlight>
                <a:latin typeface="Agency FB" panose="020B0503020202020204" pitchFamily="34" charset="0"/>
              </a:rPr>
              <a:t> progressive de la base </a:t>
            </a:r>
            <a:r>
              <a:rPr lang="en-GB" sz="3200" dirty="0" err="1">
                <a:highlight>
                  <a:srgbClr val="FFFF00"/>
                </a:highlight>
                <a:latin typeface="Agency FB" panose="020B0503020202020204" pitchFamily="34" charset="0"/>
              </a:rPr>
              <a:t>documentaire</a:t>
            </a:r>
            <a:r>
              <a:rPr lang="en-GB" sz="32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Nombreux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“faux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ouvrages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documentaires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” </a:t>
            </a:r>
            <a:r>
              <a:rPr lang="en-GB" sz="3200" dirty="0">
                <a:latin typeface="Agency FB" panose="020B0503020202020204" pitchFamily="34" charset="0"/>
              </a:rPr>
              <a:t>dans la base : </a:t>
            </a:r>
          </a:p>
          <a:p>
            <a:pPr algn="ctr"/>
            <a:r>
              <a:rPr lang="en-GB" sz="3200" dirty="0">
                <a:latin typeface="Agency FB" panose="020B0503020202020204" pitchFamily="34" charset="0"/>
              </a:rPr>
              <a:t>Ex. : </a:t>
            </a:r>
            <a:r>
              <a:rPr lang="en-GB" sz="3200" dirty="0" err="1">
                <a:latin typeface="Agency FB" panose="020B0503020202020204" pitchFamily="34" charset="0"/>
              </a:rPr>
              <a:t>classiques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  <a:r>
              <a:rPr lang="en-GB" sz="3200" dirty="0" err="1">
                <a:latin typeface="Agency FB" panose="020B0503020202020204" pitchFamily="34" charset="0"/>
              </a:rPr>
              <a:t>en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  <a:r>
              <a:rPr lang="en-GB" sz="3200" dirty="0" err="1">
                <a:latin typeface="Agency FB" panose="020B0503020202020204" pitchFamily="34" charset="0"/>
              </a:rPr>
              <a:t>éditions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  <a:r>
              <a:rPr lang="en-GB" sz="3200" dirty="0" err="1">
                <a:latin typeface="Agency FB" panose="020B0503020202020204" pitchFamily="34" charset="0"/>
              </a:rPr>
              <a:t>adaptées</a:t>
            </a:r>
            <a:r>
              <a:rPr lang="en-GB" sz="3200" dirty="0">
                <a:latin typeface="Agency FB" panose="020B0503020202020204" pitchFamily="34" charset="0"/>
              </a:rPr>
              <a:t> pour </a:t>
            </a:r>
            <a:r>
              <a:rPr lang="en-GB" sz="3200" dirty="0" err="1">
                <a:latin typeface="Agency FB" panose="020B0503020202020204" pitchFamily="34" charset="0"/>
              </a:rPr>
              <a:t>collège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E73B4-0C3F-46F6-8C07-AF746A97EBDB}"/>
              </a:ext>
            </a:extLst>
          </p:cNvPr>
          <p:cNvSpPr/>
          <p:nvPr/>
        </p:nvSpPr>
        <p:spPr>
          <a:xfrm>
            <a:off x="876108" y="4241223"/>
            <a:ext cx="5679282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highlight>
                  <a:srgbClr val="FFFF00"/>
                </a:highlight>
                <a:latin typeface="Agency FB" panose="020B0503020202020204" pitchFamily="34" charset="0"/>
              </a:rPr>
              <a:t>4696</a:t>
            </a:r>
            <a:r>
              <a:rPr lang="en-GB" sz="2800" dirty="0">
                <a:latin typeface="Agency FB" panose="020B0503020202020204" pitchFamily="34" charset="0"/>
              </a:rPr>
              <a:t> documents de fiction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(</a:t>
            </a:r>
            <a:r>
              <a:rPr lang="en-GB" sz="2800" dirty="0" err="1">
                <a:latin typeface="Agency FB" panose="020B0503020202020204" pitchFamily="34" charset="0"/>
              </a:rPr>
              <a:t>dont</a:t>
            </a:r>
            <a:r>
              <a:rPr lang="en-GB" sz="2800" dirty="0">
                <a:latin typeface="Agency FB" panose="020B0503020202020204" pitchFamily="34" charset="0"/>
              </a:rPr>
              <a:t> 2655 </a:t>
            </a:r>
            <a:r>
              <a:rPr lang="en-GB" sz="2800" dirty="0" err="1">
                <a:latin typeface="Agency FB" panose="020B0503020202020204" pitchFamily="34" charset="0"/>
              </a:rPr>
              <a:t>exemplaires</a:t>
            </a:r>
            <a:r>
              <a:rPr lang="en-GB" sz="2800" dirty="0">
                <a:latin typeface="Agency FB" panose="020B0503020202020204" pitchFamily="34" charset="0"/>
              </a:rPr>
              <a:t> de </a:t>
            </a:r>
            <a:r>
              <a:rPr lang="en-GB" sz="2800" dirty="0" err="1">
                <a:latin typeface="Agency FB" panose="020B0503020202020204" pitchFamily="34" charset="0"/>
              </a:rPr>
              <a:t>séries</a:t>
            </a:r>
            <a:r>
              <a:rPr lang="en-GB" sz="2800" dirty="0">
                <a:latin typeface="Agency FB" panose="020B0503020202020204" pitchFamily="34" charset="0"/>
              </a:rPr>
              <a:t> et 323 BD),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dirty="0">
                <a:highlight>
                  <a:srgbClr val="FFFF00"/>
                </a:highlight>
                <a:latin typeface="Agency FB" panose="020B0503020202020204" pitchFamily="34" charset="0"/>
              </a:rPr>
              <a:t>2510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documents </a:t>
            </a:r>
            <a:r>
              <a:rPr lang="en-GB" sz="2800" dirty="0" err="1">
                <a:latin typeface="Agency FB" panose="020B0503020202020204" pitchFamily="34" charset="0"/>
              </a:rPr>
              <a:t>documentaires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(</a:t>
            </a:r>
            <a:r>
              <a:rPr lang="en-GB" sz="2800" dirty="0" err="1">
                <a:latin typeface="Agency FB" panose="020B0503020202020204" pitchFamily="34" charset="0"/>
              </a:rPr>
              <a:t>dont</a:t>
            </a:r>
            <a:r>
              <a:rPr lang="en-GB" sz="2800" dirty="0">
                <a:latin typeface="Agency FB" panose="020B0503020202020204" pitchFamily="34" charset="0"/>
              </a:rPr>
              <a:t> 608 </a:t>
            </a:r>
            <a:r>
              <a:rPr lang="en-GB" sz="2800" dirty="0" err="1">
                <a:latin typeface="Agency FB" panose="020B0503020202020204" pitchFamily="34" charset="0"/>
              </a:rPr>
              <a:t>manuels</a:t>
            </a:r>
            <a:r>
              <a:rPr lang="en-GB" sz="2800" dirty="0">
                <a:latin typeface="Agency FB" panose="020B0503020202020204" pitchFamily="34" charset="0"/>
              </a:rPr>
              <a:t>, 626 </a:t>
            </a:r>
            <a:r>
              <a:rPr lang="en-GB" sz="2800" dirty="0" err="1">
                <a:latin typeface="Agency FB" panose="020B0503020202020204" pitchFamily="34" charset="0"/>
              </a:rPr>
              <a:t>périodiques</a:t>
            </a:r>
            <a:r>
              <a:rPr lang="en-GB" sz="2800" dirty="0">
                <a:latin typeface="Agency FB" panose="020B0503020202020204" pitchFamily="34" charset="0"/>
              </a:rPr>
              <a:t>,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295 </a:t>
            </a:r>
            <a:r>
              <a:rPr lang="en-GB" sz="2800" dirty="0" err="1">
                <a:latin typeface="Agency FB" panose="020B0503020202020204" pitchFamily="34" charset="0"/>
              </a:rPr>
              <a:t>outils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électroniques</a:t>
            </a:r>
            <a:r>
              <a:rPr lang="en-GB" sz="2800" dirty="0">
                <a:latin typeface="Agency FB" panose="020B0503020202020204" pitchFamily="34" charset="0"/>
              </a:rPr>
              <a:t>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8A42A-A343-4532-88E3-EF2A56DC8386}"/>
              </a:ext>
            </a:extLst>
          </p:cNvPr>
          <p:cNvSpPr/>
          <p:nvPr/>
        </p:nvSpPr>
        <p:spPr>
          <a:xfrm>
            <a:off x="271530" y="388805"/>
            <a:ext cx="3056231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Les </a:t>
            </a:r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ouvrages</a:t>
            </a:r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  </a:t>
            </a:r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documentaires</a:t>
            </a:r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299EAC-BF29-4F8B-A539-2F44275A3051}"/>
              </a:ext>
            </a:extLst>
          </p:cNvPr>
          <p:cNvSpPr/>
          <p:nvPr/>
        </p:nvSpPr>
        <p:spPr>
          <a:xfrm>
            <a:off x="6678148" y="2090172"/>
            <a:ext cx="489823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Agency FB" panose="020B0503020202020204" pitchFamily="34" charset="0"/>
              </a:rPr>
              <a:t>Amélioration</a:t>
            </a:r>
            <a:r>
              <a:rPr lang="en-GB" sz="2800" dirty="0">
                <a:latin typeface="Agency FB" panose="020B0503020202020204" pitchFamily="34" charset="0"/>
              </a:rPr>
              <a:t> dans la </a:t>
            </a:r>
          </a:p>
          <a:p>
            <a:pPr algn="ctr"/>
            <a:r>
              <a:rPr lang="en-GB" sz="2800" dirty="0" err="1">
                <a:highlight>
                  <a:srgbClr val="FFFF00"/>
                </a:highlight>
                <a:latin typeface="Agency FB" panose="020B0503020202020204" pitchFamily="34" charset="0"/>
              </a:rPr>
              <a:t>cohérence</a:t>
            </a:r>
            <a:r>
              <a:rPr lang="en-GB" sz="2800" dirty="0">
                <a:latin typeface="Agency FB" panose="020B0503020202020204" pitchFamily="34" charset="0"/>
              </a:rPr>
              <a:t> de la base </a:t>
            </a:r>
            <a:r>
              <a:rPr lang="en-GB" sz="2800" dirty="0" err="1">
                <a:latin typeface="Agency FB" panose="020B0503020202020204" pitchFamily="34" charset="0"/>
              </a:rPr>
              <a:t>documentaire</a:t>
            </a:r>
            <a:r>
              <a:rPr lang="en-GB" sz="2800" dirty="0"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en-GB" sz="2800" dirty="0" err="1">
                <a:latin typeface="Agency FB" panose="020B0503020202020204" pitchFamily="34" charset="0"/>
              </a:rPr>
              <a:t>meilleure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adéquation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avec la </a:t>
            </a:r>
            <a:r>
              <a:rPr lang="en-GB" sz="2800" dirty="0" err="1">
                <a:latin typeface="Agency FB" panose="020B0503020202020204" pitchFamily="34" charset="0"/>
              </a:rPr>
              <a:t>réalité</a:t>
            </a:r>
            <a:r>
              <a:rPr lang="en-GB" sz="2800" dirty="0">
                <a:latin typeface="Agency FB" panose="020B0503020202020204" pitchFamily="34" charset="0"/>
              </a:rPr>
              <a:t> du fonds. </a:t>
            </a:r>
          </a:p>
          <a:p>
            <a:pPr algn="ctr"/>
            <a:r>
              <a:rPr lang="en-GB" sz="2800" dirty="0" err="1">
                <a:latin typeface="Agency FB" panose="020B0503020202020204" pitchFamily="34" charset="0"/>
              </a:rPr>
              <a:t>Liste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fiable</a:t>
            </a:r>
            <a:r>
              <a:rPr lang="en-GB" sz="2800" dirty="0">
                <a:latin typeface="Agency FB" panose="020B0503020202020204" pitchFamily="34" charset="0"/>
              </a:rPr>
              <a:t> pour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récolement</a:t>
            </a:r>
            <a:r>
              <a:rPr lang="en-GB" sz="2800" dirty="0">
                <a:latin typeface="Agency FB" panose="020B0503020202020204" pitchFamily="34" charset="0"/>
              </a:rPr>
              <a:t> et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désherbage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en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règle</a:t>
            </a:r>
            <a:endParaRPr lang="en-GB" sz="2800" dirty="0">
              <a:latin typeface="Agency FB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29DD4E-E503-40B4-A90A-D45A0A26575F}"/>
              </a:ext>
            </a:extLst>
          </p:cNvPr>
          <p:cNvSpPr/>
          <p:nvPr/>
        </p:nvSpPr>
        <p:spPr>
          <a:xfrm>
            <a:off x="1598611" y="3566303"/>
            <a:ext cx="4426226" cy="584775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Bilan</a:t>
            </a:r>
            <a:r>
              <a:rPr lang="en-GB" sz="3200" b="1" dirty="0">
                <a:solidFill>
                  <a:schemeClr val="bg1"/>
                </a:solidFill>
                <a:latin typeface="Agency FB" panose="020B0503020202020204" pitchFamily="34" charset="0"/>
              </a:rPr>
              <a:t> de </a:t>
            </a:r>
            <a:r>
              <a:rPr lang="en-GB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l’état</a:t>
            </a:r>
            <a:r>
              <a:rPr lang="en-GB" sz="3200" b="1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actuel</a:t>
            </a:r>
            <a:r>
              <a:rPr lang="en-GB" sz="3200" b="1" dirty="0">
                <a:solidFill>
                  <a:schemeClr val="bg1"/>
                </a:solidFill>
                <a:latin typeface="Agency FB" panose="020B0503020202020204" pitchFamily="34" charset="0"/>
              </a:rPr>
              <a:t> du fonds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01453-D74D-4250-9AB9-55E99AD0FC8C}"/>
              </a:ext>
            </a:extLst>
          </p:cNvPr>
          <p:cNvSpPr/>
          <p:nvPr/>
        </p:nvSpPr>
        <p:spPr>
          <a:xfrm>
            <a:off x="6678148" y="4920421"/>
            <a:ext cx="489823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 err="1">
                <a:latin typeface="Agency FB" panose="020B0503020202020204" pitchFamily="34" charset="0"/>
              </a:rPr>
              <a:t>Revente</a:t>
            </a:r>
            <a:r>
              <a:rPr lang="en-GB" sz="3200" dirty="0">
                <a:latin typeface="Agency FB" panose="020B0503020202020204" pitchFamily="34" charset="0"/>
              </a:rPr>
              <a:t> des livres </a:t>
            </a:r>
            <a:r>
              <a:rPr lang="en-GB" sz="3200" dirty="0" err="1">
                <a:latin typeface="Agency FB" panose="020B0503020202020204" pitchFamily="34" charset="0"/>
              </a:rPr>
              <a:t>désherbés</a:t>
            </a:r>
            <a:r>
              <a:rPr lang="en-GB" sz="32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3200" dirty="0" err="1">
                <a:latin typeface="Agency FB" panose="020B0503020202020204" pitchFamily="34" charset="0"/>
              </a:rPr>
              <a:t>lors</a:t>
            </a:r>
            <a:r>
              <a:rPr lang="en-GB" sz="3200" dirty="0">
                <a:latin typeface="Agency FB" panose="020B0503020202020204" pitchFamily="34" charset="0"/>
              </a:rPr>
              <a:t> de la </a:t>
            </a:r>
            <a:r>
              <a:rPr lang="en-GB" sz="3200" dirty="0">
                <a:highlight>
                  <a:srgbClr val="FFFF00"/>
                </a:highlight>
                <a:latin typeface="Agency FB" panose="020B0503020202020204" pitchFamily="34" charset="0"/>
              </a:rPr>
              <a:t>Bourse aux Livres du CDI. </a:t>
            </a:r>
          </a:p>
        </p:txBody>
      </p:sp>
    </p:spTree>
    <p:extLst>
      <p:ext uri="{BB962C8B-B14F-4D97-AF65-F5344CB8AC3E}">
        <p14:creationId xmlns:p14="http://schemas.microsoft.com/office/powerpoint/2010/main" val="30189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FCED7F-97A6-4F2E-9A94-E5E51BBEA94B}"/>
              </a:ext>
            </a:extLst>
          </p:cNvPr>
          <p:cNvSpPr/>
          <p:nvPr/>
        </p:nvSpPr>
        <p:spPr>
          <a:xfrm>
            <a:off x="7291388" y="1255783"/>
            <a:ext cx="453866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gency FB" panose="020B0503020202020204" pitchFamily="34" charset="0"/>
              </a:rPr>
              <a:t>Ecole des </a:t>
            </a:r>
            <a:r>
              <a:rPr lang="en-GB" sz="4000" dirty="0" err="1">
                <a:solidFill>
                  <a:srgbClr val="FF0000"/>
                </a:solidFill>
                <a:latin typeface="Agency FB" panose="020B0503020202020204" pitchFamily="34" charset="0"/>
              </a:rPr>
              <a:t>Loisirs</a:t>
            </a:r>
            <a:r>
              <a:rPr lang="en-GB" sz="40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Deux </a:t>
            </a:r>
            <a:r>
              <a:rPr lang="en-GB" sz="2400" dirty="0" err="1">
                <a:latin typeface="Agency FB" panose="020B0503020202020204" pitchFamily="34" charset="0"/>
              </a:rPr>
              <a:t>sélections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annuelles</a:t>
            </a:r>
            <a:r>
              <a:rPr lang="en-GB" sz="2400" dirty="0">
                <a:latin typeface="Agency FB" panose="020B0503020202020204" pitchFamily="34" charset="0"/>
              </a:rPr>
              <a:t> de 8 livres : </a:t>
            </a:r>
          </a:p>
          <a:p>
            <a:pPr algn="ctr"/>
            <a:r>
              <a:rPr lang="en-GB" sz="2400" dirty="0">
                <a:highlight>
                  <a:srgbClr val="FFFF99"/>
                </a:highlight>
                <a:latin typeface="Agency FB" panose="020B0503020202020204" pitchFamily="34" charset="0"/>
              </a:rPr>
              <a:t>Supermax</a:t>
            </a:r>
            <a:r>
              <a:rPr lang="en-GB" sz="2400" dirty="0">
                <a:latin typeface="Agency FB" panose="020B0503020202020204" pitchFamily="34" charset="0"/>
              </a:rPr>
              <a:t> (11 à 13 </a:t>
            </a:r>
            <a:r>
              <a:rPr lang="en-GB" sz="2400" dirty="0" err="1">
                <a:latin typeface="Agency FB" panose="020B0503020202020204" pitchFamily="34" charset="0"/>
              </a:rPr>
              <a:t>ans</a:t>
            </a:r>
            <a:r>
              <a:rPr lang="en-GB" sz="2400" dirty="0">
                <a:latin typeface="Agency FB" panose="020B0503020202020204" pitchFamily="34" charset="0"/>
              </a:rPr>
              <a:t>) / </a:t>
            </a:r>
            <a:r>
              <a:rPr lang="en-GB" sz="2400" dirty="0">
                <a:highlight>
                  <a:srgbClr val="FFFF99"/>
                </a:highlight>
                <a:latin typeface="Agency FB" panose="020B0503020202020204" pitchFamily="34" charset="0"/>
              </a:rPr>
              <a:t>Médium </a:t>
            </a:r>
            <a:r>
              <a:rPr lang="en-GB" sz="2400" dirty="0">
                <a:latin typeface="Agency FB" panose="020B0503020202020204" pitchFamily="34" charset="0"/>
              </a:rPr>
              <a:t>(4e / 2nde).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F549D-FED3-40AE-9ECB-A068CDDCD97D}"/>
              </a:ext>
            </a:extLst>
          </p:cNvPr>
          <p:cNvSpPr/>
          <p:nvPr/>
        </p:nvSpPr>
        <p:spPr>
          <a:xfrm>
            <a:off x="502999" y="315397"/>
            <a:ext cx="8821646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latin typeface="Agency FB" panose="020B0503020202020204" pitchFamily="34" charset="0"/>
              </a:rPr>
              <a:t>Les abonnements aux services et magazines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EE29-4D91-474F-9D3C-CFA4D9BA3ACD}"/>
              </a:ext>
            </a:extLst>
          </p:cNvPr>
          <p:cNvSpPr/>
          <p:nvPr/>
        </p:nvSpPr>
        <p:spPr>
          <a:xfrm>
            <a:off x="502999" y="1249742"/>
            <a:ext cx="4138614" cy="5386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 err="1">
                <a:solidFill>
                  <a:srgbClr val="FF0000"/>
                </a:solidFill>
                <a:latin typeface="Agency FB" panose="020B0503020202020204" pitchFamily="34" charset="0"/>
              </a:rPr>
              <a:t>Canopé</a:t>
            </a:r>
            <a:r>
              <a:rPr lang="en-GB" sz="4000" dirty="0">
                <a:solidFill>
                  <a:srgbClr val="FF0000"/>
                </a:solidFill>
                <a:latin typeface="Agency FB" panose="020B0503020202020204" pitchFamily="34" charset="0"/>
              </a:rPr>
              <a:t>  </a:t>
            </a:r>
            <a:r>
              <a:rPr lang="en-GB" sz="4000" dirty="0" err="1">
                <a:solidFill>
                  <a:srgbClr val="FF0000"/>
                </a:solidFill>
                <a:latin typeface="Agency FB" panose="020B0503020202020204" pitchFamily="34" charset="0"/>
              </a:rPr>
              <a:t>SolDoc</a:t>
            </a:r>
            <a:r>
              <a:rPr lang="en-GB" sz="40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endParaRPr lang="en-GB" sz="8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Services de gestion </a:t>
            </a:r>
            <a:r>
              <a:rPr lang="en-GB" sz="24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documentaire</a:t>
            </a:r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u="sng" dirty="0">
                <a:latin typeface="Agency FB" panose="020B0503020202020204" pitchFamily="34" charset="0"/>
              </a:rPr>
              <a:t>Abonnement </a:t>
            </a:r>
            <a:r>
              <a:rPr lang="en-GB" sz="2400" u="sng" dirty="0" err="1">
                <a:latin typeface="Agency FB" panose="020B0503020202020204" pitchFamily="34" charset="0"/>
              </a:rPr>
              <a:t>actuel</a:t>
            </a:r>
            <a:r>
              <a:rPr lang="en-GB" sz="2400" u="sng" dirty="0">
                <a:latin typeface="Agency FB" panose="020B0503020202020204" pitchFamily="34" charset="0"/>
              </a:rPr>
              <a:t> </a:t>
            </a:r>
            <a:r>
              <a:rPr lang="en-GB" sz="2400" dirty="0">
                <a:latin typeface="Agency FB" panose="020B0503020202020204" pitchFamily="34" charset="0"/>
              </a:rPr>
              <a:t>aux 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«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Mémonotices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» </a:t>
            </a:r>
            <a:r>
              <a:rPr lang="en-GB" sz="2400" dirty="0">
                <a:latin typeface="Agency FB" panose="020B0503020202020204" pitchFamily="34" charset="0"/>
              </a:rPr>
              <a:t>(notices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ligne</a:t>
            </a:r>
            <a:r>
              <a:rPr lang="en-GB" sz="2400" dirty="0">
                <a:latin typeface="Agency FB" panose="020B0503020202020204" pitchFamily="34" charset="0"/>
              </a:rPr>
              <a:t> pour indexation des documents nouveaux)</a:t>
            </a:r>
          </a:p>
          <a:p>
            <a:pPr algn="ctr"/>
            <a:r>
              <a:rPr lang="en-GB" sz="2400" u="sng" dirty="0">
                <a:latin typeface="Agency FB" panose="020B0503020202020204" pitchFamily="34" charset="0"/>
              </a:rPr>
              <a:t>Abonnement </a:t>
            </a:r>
            <a:r>
              <a:rPr lang="en-GB" sz="2400" u="sng" dirty="0" err="1">
                <a:latin typeface="Agency FB" panose="020B0503020202020204" pitchFamily="34" charset="0"/>
              </a:rPr>
              <a:t>envisagé</a:t>
            </a:r>
            <a:r>
              <a:rPr lang="en-GB" sz="2400" u="sng" dirty="0">
                <a:latin typeface="Agency FB" panose="020B0503020202020204" pitchFamily="34" charset="0"/>
              </a:rPr>
              <a:t> </a:t>
            </a:r>
            <a:r>
              <a:rPr lang="en-GB" sz="2400" dirty="0">
                <a:latin typeface="Agency FB" panose="020B0503020202020204" pitchFamily="34" charset="0"/>
              </a:rPr>
              <a:t>: 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« Mémofiches » </a:t>
            </a:r>
            <a:r>
              <a:rPr lang="en-GB" sz="2400" dirty="0">
                <a:latin typeface="Agency FB" panose="020B0503020202020204" pitchFamily="34" charset="0"/>
              </a:rPr>
              <a:t>(</a:t>
            </a:r>
            <a:r>
              <a:rPr lang="en-GB" sz="2400" dirty="0" err="1">
                <a:latin typeface="Agency FB" panose="020B0503020202020204" pitchFamily="34" charset="0"/>
              </a:rPr>
              <a:t>dépouillement</a:t>
            </a:r>
            <a:r>
              <a:rPr lang="en-GB" sz="2400" dirty="0">
                <a:latin typeface="Agency FB" panose="020B0503020202020204" pitchFamily="34" charset="0"/>
              </a:rPr>
              <a:t> des magazines) </a:t>
            </a:r>
          </a:p>
          <a:p>
            <a:pPr algn="ctr"/>
            <a:endParaRPr lang="en-GB" sz="800" dirty="0">
              <a:latin typeface="Agency FB" panose="020B0503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Services </a:t>
            </a:r>
            <a:r>
              <a:rPr lang="en-GB" sz="24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d’accès</a:t>
            </a:r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 à des </a:t>
            </a:r>
            <a:r>
              <a:rPr lang="en-GB" sz="24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ressources</a:t>
            </a:r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en</a:t>
            </a:r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ligne</a:t>
            </a:r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 pour les </a:t>
            </a:r>
            <a:r>
              <a:rPr lang="en-GB" sz="24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élèves</a:t>
            </a:r>
            <a:r>
              <a:rPr lang="en-GB" sz="2400" b="1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Abonnement </a:t>
            </a:r>
            <a:r>
              <a:rPr lang="en-GB" sz="2400" dirty="0" err="1">
                <a:latin typeface="Agency FB" panose="020B0503020202020204" pitchFamily="34" charset="0"/>
              </a:rPr>
              <a:t>envisagé</a:t>
            </a:r>
            <a:r>
              <a:rPr lang="en-GB" sz="2400" dirty="0">
                <a:latin typeface="Agency FB" panose="020B0503020202020204" pitchFamily="34" charset="0"/>
              </a:rPr>
              <a:t> au service </a:t>
            </a:r>
          </a:p>
          <a:p>
            <a:pPr algn="ctr"/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« Mémodocnet »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(</a:t>
            </a:r>
            <a:r>
              <a:rPr lang="en-GB" sz="2400" dirty="0" err="1">
                <a:latin typeface="Agency FB" panose="020B0503020202020204" pitchFamily="34" charset="0"/>
              </a:rPr>
              <a:t>sélection</a:t>
            </a:r>
            <a:r>
              <a:rPr lang="en-GB" sz="2400" dirty="0">
                <a:latin typeface="Agency FB" panose="020B0503020202020204" pitchFamily="34" charset="0"/>
              </a:rPr>
              <a:t> de sites Web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adaptés</a:t>
            </a:r>
            <a:r>
              <a:rPr lang="en-GB" sz="2400" dirty="0">
                <a:latin typeface="Agency FB" panose="020B0503020202020204" pitchFamily="34" charset="0"/>
              </a:rPr>
              <a:t> aux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r>
              <a:rPr lang="en-GB" sz="2400" dirty="0"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EADC4-267B-4127-8C32-339285073CF3}"/>
              </a:ext>
            </a:extLst>
          </p:cNvPr>
          <p:cNvSpPr/>
          <p:nvPr/>
        </p:nvSpPr>
        <p:spPr>
          <a:xfrm>
            <a:off x="7841648" y="2873278"/>
            <a:ext cx="3988404" cy="2985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Abonnements </a:t>
            </a:r>
            <a:r>
              <a:rPr lang="en-GB" sz="3200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actuels</a:t>
            </a:r>
            <a:r>
              <a:rPr lang="en-GB" sz="3200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600" dirty="0" err="1">
                <a:latin typeface="Agency FB" panose="020B0503020202020204" pitchFamily="34" charset="0"/>
              </a:rPr>
              <a:t>Histoire</a:t>
            </a:r>
            <a:r>
              <a:rPr lang="en-GB" sz="2600" dirty="0">
                <a:latin typeface="Agency FB" panose="020B0503020202020204" pitchFamily="34" charset="0"/>
              </a:rPr>
              <a:t> Junior / Je </a:t>
            </a:r>
            <a:r>
              <a:rPr lang="en-GB" sz="2600" dirty="0" err="1">
                <a:latin typeface="Agency FB" panose="020B0503020202020204" pitchFamily="34" charset="0"/>
              </a:rPr>
              <a:t>Bouquine</a:t>
            </a:r>
            <a:r>
              <a:rPr lang="en-GB" sz="2600" dirty="0">
                <a:latin typeface="Agency FB" panose="020B0503020202020204" pitchFamily="34" charset="0"/>
              </a:rPr>
              <a:t> / Okapi / </a:t>
            </a:r>
            <a:r>
              <a:rPr lang="en-GB" sz="2600" dirty="0" err="1">
                <a:latin typeface="Agency FB" panose="020B0503020202020204" pitchFamily="34" charset="0"/>
              </a:rPr>
              <a:t>Phosphore</a:t>
            </a:r>
            <a:r>
              <a:rPr lang="en-GB" sz="2600" dirty="0">
                <a:latin typeface="Agency FB" panose="020B0503020202020204" pitchFamily="34" charset="0"/>
              </a:rPr>
              <a:t> / Science et Vie Junior / Current (</a:t>
            </a:r>
            <a:r>
              <a:rPr lang="en-GB" sz="2600" dirty="0" err="1">
                <a:latin typeface="Agency FB" panose="020B0503020202020204" pitchFamily="34" charset="0"/>
              </a:rPr>
              <a:t>en</a:t>
            </a:r>
            <a:r>
              <a:rPr lang="en-GB" sz="2600" dirty="0">
                <a:latin typeface="Agency FB" panose="020B0503020202020204" pitchFamily="34" charset="0"/>
              </a:rPr>
              <a:t> </a:t>
            </a:r>
            <a:r>
              <a:rPr lang="en-GB" sz="2600" dirty="0" err="1">
                <a:latin typeface="Agency FB" panose="020B0503020202020204" pitchFamily="34" charset="0"/>
              </a:rPr>
              <a:t>anglais</a:t>
            </a:r>
            <a:r>
              <a:rPr lang="en-GB" sz="2600" dirty="0">
                <a:latin typeface="Agency FB" panose="020B0503020202020204" pitchFamily="34" charset="0"/>
              </a:rPr>
              <a:t>) </a:t>
            </a:r>
            <a:r>
              <a:rPr lang="en-GB" sz="2600">
                <a:latin typeface="Agency FB" panose="020B0503020202020204" pitchFamily="34" charset="0"/>
              </a:rPr>
              <a:t>/ </a:t>
            </a:r>
          </a:p>
          <a:p>
            <a:pPr algn="ctr"/>
            <a:r>
              <a:rPr lang="en-GB" sz="2600">
                <a:latin typeface="Agency FB" panose="020B0503020202020204" pitchFamily="34" charset="0"/>
              </a:rPr>
              <a:t>Club </a:t>
            </a:r>
            <a:r>
              <a:rPr lang="en-GB" sz="2600" dirty="0">
                <a:latin typeface="Agency FB" panose="020B0503020202020204" pitchFamily="34" charset="0"/>
              </a:rPr>
              <a:t>(</a:t>
            </a:r>
            <a:r>
              <a:rPr lang="en-GB" sz="2600" dirty="0" err="1">
                <a:latin typeface="Agency FB" panose="020B0503020202020204" pitchFamily="34" charset="0"/>
              </a:rPr>
              <a:t>en</a:t>
            </a:r>
            <a:r>
              <a:rPr lang="en-GB" sz="2600" dirty="0">
                <a:latin typeface="Agency FB" panose="020B0503020202020204" pitchFamily="34" charset="0"/>
              </a:rPr>
              <a:t> </a:t>
            </a:r>
            <a:r>
              <a:rPr lang="en-GB" sz="2600" dirty="0" err="1">
                <a:latin typeface="Agency FB" panose="020B0503020202020204" pitchFamily="34" charset="0"/>
              </a:rPr>
              <a:t>anglais</a:t>
            </a:r>
            <a:r>
              <a:rPr lang="en-GB" sz="2600" dirty="0">
                <a:latin typeface="Agency FB" panose="020B0503020202020204" pitchFamily="34" charset="0"/>
              </a:rPr>
              <a:t>) / </a:t>
            </a:r>
            <a:r>
              <a:rPr lang="en-GB" sz="2600" dirty="0" err="1">
                <a:latin typeface="Agency FB" panose="020B0503020202020204" pitchFamily="34" charset="0"/>
              </a:rPr>
              <a:t>Vocable</a:t>
            </a:r>
            <a:r>
              <a:rPr lang="en-GB" sz="2600" dirty="0">
                <a:latin typeface="Agency FB" panose="020B0503020202020204" pitchFamily="34" charset="0"/>
              </a:rPr>
              <a:t> </a:t>
            </a:r>
            <a:r>
              <a:rPr lang="en-GB" sz="2600" dirty="0" err="1">
                <a:latin typeface="Agency FB" panose="020B0503020202020204" pitchFamily="34" charset="0"/>
              </a:rPr>
              <a:t>Espagnol</a:t>
            </a:r>
            <a:r>
              <a:rPr lang="en-GB" sz="2600" dirty="0">
                <a:latin typeface="Agency FB" panose="020B0503020202020204" pitchFamily="34" charset="0"/>
              </a:rPr>
              <a:t> / </a:t>
            </a:r>
            <a:r>
              <a:rPr lang="en-GB" sz="2600" dirty="0" err="1">
                <a:latin typeface="Agency FB" panose="020B0503020202020204" pitchFamily="34" charset="0"/>
              </a:rPr>
              <a:t>Courrier</a:t>
            </a:r>
            <a:r>
              <a:rPr lang="en-GB" sz="2600" dirty="0">
                <a:latin typeface="Agency FB" panose="020B0503020202020204" pitchFamily="34" charset="0"/>
              </a:rPr>
              <a:t> International / Alternatives </a:t>
            </a:r>
            <a:r>
              <a:rPr lang="en-GB" sz="2600" dirty="0" err="1">
                <a:latin typeface="Agency FB" panose="020B0503020202020204" pitchFamily="34" charset="0"/>
              </a:rPr>
              <a:t>Économiques</a:t>
            </a:r>
            <a:endParaRPr lang="en-GB" sz="2600" dirty="0">
              <a:latin typeface="Agency FB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094ED-3472-45C3-BB44-C9FA8F026C7A}"/>
              </a:ext>
            </a:extLst>
          </p:cNvPr>
          <p:cNvSpPr/>
          <p:nvPr/>
        </p:nvSpPr>
        <p:spPr>
          <a:xfrm>
            <a:off x="4932872" y="2208223"/>
            <a:ext cx="2128837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Acheminement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problématique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des magazines</a:t>
            </a:r>
          </a:p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Bayard / Milan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7D90F-C2FF-4CAF-8D13-2AA89DBB6C6A}"/>
              </a:ext>
            </a:extLst>
          </p:cNvPr>
          <p:cNvSpPr/>
          <p:nvPr/>
        </p:nvSpPr>
        <p:spPr>
          <a:xfrm>
            <a:off x="4913822" y="3864947"/>
            <a:ext cx="2636567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gency FB" panose="020B0503020202020204" pitchFamily="34" charset="0"/>
              </a:rPr>
              <a:t>Abandon des abonnements aux magazines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« Pour la Science »,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« </a:t>
            </a:r>
            <a:r>
              <a:rPr lang="en-GB" sz="2400" dirty="0" err="1">
                <a:latin typeface="Agency FB" panose="020B0503020202020204" pitchFamily="34" charset="0"/>
              </a:rPr>
              <a:t>Tangente</a:t>
            </a:r>
            <a:r>
              <a:rPr lang="en-GB" sz="2400" dirty="0">
                <a:latin typeface="Agency FB" panose="020B0503020202020204" pitchFamily="34" charset="0"/>
              </a:rPr>
              <a:t> »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« Philosophie Magazine » </a:t>
            </a:r>
          </a:p>
          <a:p>
            <a:pPr algn="ctr"/>
            <a:r>
              <a:rPr lang="en-GB" sz="2400" dirty="0">
                <a:highlight>
                  <a:srgbClr val="00FFFF"/>
                </a:highlight>
                <a:latin typeface="Agency FB" panose="020B0503020202020204" pitchFamily="34" charset="0"/>
              </a:rPr>
              <a:t>(</a:t>
            </a:r>
            <a:r>
              <a:rPr lang="en-GB" sz="2400" dirty="0" err="1">
                <a:highlight>
                  <a:srgbClr val="00FFFF"/>
                </a:highlight>
                <a:latin typeface="Agency FB" panose="020B0503020202020204" pitchFamily="34" charset="0"/>
              </a:rPr>
              <a:t>peu</a:t>
            </a:r>
            <a:r>
              <a:rPr lang="en-GB" sz="2400" dirty="0">
                <a:highlight>
                  <a:srgbClr val="00FFFF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highlight>
                  <a:srgbClr val="00FFFF"/>
                </a:highlight>
                <a:latin typeface="Agency FB" panose="020B0503020202020204" pitchFamily="34" charset="0"/>
              </a:rPr>
              <a:t>consultés</a:t>
            </a:r>
            <a:r>
              <a:rPr lang="en-GB" sz="2400" dirty="0">
                <a:highlight>
                  <a:srgbClr val="00FFFF"/>
                </a:highlight>
                <a:latin typeface="Agency FB" panose="020B0503020202020204" pitchFamily="34" charset="0"/>
              </a:rPr>
              <a:t>)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F90FB8-9F72-4590-94D2-AEB17E112344}"/>
              </a:ext>
            </a:extLst>
          </p:cNvPr>
          <p:cNvSpPr/>
          <p:nvPr/>
        </p:nvSpPr>
        <p:spPr>
          <a:xfrm>
            <a:off x="5056861" y="1413063"/>
            <a:ext cx="188085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gency FB" panose="020B0503020202020204" pitchFamily="34" charset="0"/>
              </a:rPr>
              <a:t>Magazines</a:t>
            </a:r>
          </a:p>
        </p:txBody>
      </p:sp>
    </p:spTree>
    <p:extLst>
      <p:ext uri="{BB962C8B-B14F-4D97-AF65-F5344CB8AC3E}">
        <p14:creationId xmlns:p14="http://schemas.microsoft.com/office/powerpoint/2010/main" val="41735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0D88BB-57B5-466C-953B-D2F6D7247697}"/>
              </a:ext>
            </a:extLst>
          </p:cNvPr>
          <p:cNvSpPr/>
          <p:nvPr/>
        </p:nvSpPr>
        <p:spPr>
          <a:xfrm>
            <a:off x="4849542" y="1354398"/>
            <a:ext cx="2149047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Equipement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mobilier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financé</a:t>
            </a:r>
            <a:r>
              <a:rPr lang="en-GB" sz="2400" dirty="0">
                <a:latin typeface="Agency FB" panose="020B0503020202020204" pitchFamily="34" charset="0"/>
              </a:rPr>
              <a:t> par le lycée sur </a:t>
            </a:r>
            <a:r>
              <a:rPr lang="en-GB" sz="2400" dirty="0" err="1">
                <a:latin typeface="Agency FB" panose="020B0503020202020204" pitchFamily="34" charset="0"/>
              </a:rPr>
              <a:t>d'autres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crédits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07EF8-E77A-4C03-AD04-531E7DA7AA7D}"/>
              </a:ext>
            </a:extLst>
          </p:cNvPr>
          <p:cNvSpPr/>
          <p:nvPr/>
        </p:nvSpPr>
        <p:spPr>
          <a:xfrm>
            <a:off x="717073" y="301110"/>
            <a:ext cx="828784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Budget, </a:t>
            </a:r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équipement</a:t>
            </a:r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 et politique </a:t>
            </a:r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documentaire</a:t>
            </a:r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CF999-6300-495D-B6F8-DFA7D7374ABD}"/>
              </a:ext>
            </a:extLst>
          </p:cNvPr>
          <p:cNvSpPr/>
          <p:nvPr/>
        </p:nvSpPr>
        <p:spPr>
          <a:xfrm>
            <a:off x="9565358" y="720867"/>
            <a:ext cx="218696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Bonnes</a:t>
            </a:r>
            <a:r>
              <a:rPr lang="en-GB" sz="2400" dirty="0">
                <a:latin typeface="Agency FB" panose="020B0503020202020204" pitchFamily="34" charset="0"/>
              </a:rPr>
              <a:t> conditions de </a:t>
            </a:r>
            <a:r>
              <a:rPr lang="en-GB" sz="2400" dirty="0" err="1">
                <a:latin typeface="Agency FB" panose="020B0503020202020204" pitchFamily="34" charset="0"/>
              </a:rPr>
              <a:t>fonctionnement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  <a:r>
              <a:rPr lang="en-GB" sz="2400" dirty="0" err="1">
                <a:latin typeface="Agency FB" panose="020B0503020202020204" pitchFamily="34" charset="0"/>
              </a:rPr>
              <a:t>d'enrichissement</a:t>
            </a:r>
            <a:r>
              <a:rPr lang="en-GB" sz="2400" dirty="0">
                <a:latin typeface="Agency FB" panose="020B0503020202020204" pitchFamily="34" charset="0"/>
              </a:rPr>
              <a:t> et de </a:t>
            </a:r>
            <a:r>
              <a:rPr lang="en-GB" sz="2400" dirty="0" err="1">
                <a:latin typeface="Agency FB" panose="020B0503020202020204" pitchFamily="34" charset="0"/>
              </a:rPr>
              <a:t>renouvellement</a:t>
            </a:r>
            <a:r>
              <a:rPr lang="en-GB" sz="2400" dirty="0">
                <a:latin typeface="Agency FB" panose="020B0503020202020204" pitchFamily="34" charset="0"/>
              </a:rPr>
              <a:t> du fonds </a:t>
            </a:r>
            <a:r>
              <a:rPr lang="en-GB" sz="2400" dirty="0" err="1">
                <a:latin typeface="Agency FB" panose="020B0503020202020204" pitchFamily="34" charset="0"/>
              </a:rPr>
              <a:t>documentaire</a:t>
            </a:r>
            <a:endParaRPr lang="en-GB" sz="2400" dirty="0"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55968-DA9F-4B85-B7C9-9B1F048B3A47}"/>
              </a:ext>
            </a:extLst>
          </p:cNvPr>
          <p:cNvSpPr/>
          <p:nvPr/>
        </p:nvSpPr>
        <p:spPr>
          <a:xfrm>
            <a:off x="439681" y="1231287"/>
            <a:ext cx="4045511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gency FB" panose="020B0503020202020204" pitchFamily="34" charset="0"/>
              </a:rPr>
              <a:t>Budget de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2800</a:t>
            </a:r>
            <a:r>
              <a:rPr lang="en-GB" sz="2800" dirty="0">
                <a:latin typeface="Agency FB" panose="020B0503020202020204" pitchFamily="34" charset="0"/>
              </a:rPr>
              <a:t> euros : 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• matériel de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bureautique</a:t>
            </a:r>
            <a:r>
              <a:rPr lang="en-GB" sz="2800" dirty="0">
                <a:latin typeface="Agency FB" panose="020B0503020202020204" pitchFamily="34" charset="0"/>
              </a:rPr>
              <a:t> courant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•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nouvelles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acquisitions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•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abonnements</a:t>
            </a:r>
            <a:r>
              <a:rPr lang="en-GB" sz="28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ADF99-BDAE-48A6-AC95-93C2776E7BBD}"/>
              </a:ext>
            </a:extLst>
          </p:cNvPr>
          <p:cNvSpPr/>
          <p:nvPr/>
        </p:nvSpPr>
        <p:spPr>
          <a:xfrm>
            <a:off x="3134756" y="3588275"/>
            <a:ext cx="510333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Commande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fin </a:t>
            </a:r>
            <a:r>
              <a:rPr lang="en-GB" sz="2400" dirty="0" err="1">
                <a:latin typeface="Agency FB" panose="020B0503020202020204" pitchFamily="34" charset="0"/>
              </a:rPr>
              <a:t>d’année</a:t>
            </a:r>
            <a:r>
              <a:rPr lang="en-GB" sz="2400" dirty="0">
                <a:latin typeface="Agency FB" panose="020B0503020202020204" pitchFamily="34" charset="0"/>
              </a:rPr>
              <a:t> 2019 par le </a:t>
            </a:r>
            <a:r>
              <a:rPr lang="en-GB" sz="2400" dirty="0" err="1">
                <a:latin typeface="Agency FB" panose="020B0503020202020204" pitchFamily="34" charset="0"/>
              </a:rPr>
              <a:t>biais</a:t>
            </a:r>
            <a:r>
              <a:rPr lang="en-GB" sz="2400" dirty="0">
                <a:latin typeface="Agency FB" panose="020B0503020202020204" pitchFamily="34" charset="0"/>
              </a:rPr>
              <a:t> du </a:t>
            </a:r>
            <a:r>
              <a:rPr lang="en-GB" sz="2400" dirty="0" err="1">
                <a:latin typeface="Agency FB" panose="020B0503020202020204" pitchFamily="34" charset="0"/>
              </a:rPr>
              <a:t>Comité</a:t>
            </a:r>
            <a:r>
              <a:rPr lang="en-GB" sz="2400" dirty="0">
                <a:latin typeface="Agency FB" panose="020B0503020202020204" pitchFamily="34" charset="0"/>
              </a:rPr>
              <a:t> de Parents et d’un </a:t>
            </a:r>
            <a:r>
              <a:rPr lang="en-GB" sz="2400" dirty="0" err="1">
                <a:latin typeface="Agency FB" panose="020B0503020202020204" pitchFamily="34" charset="0"/>
              </a:rPr>
              <a:t>libraire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libanais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38 </a:t>
            </a:r>
            <a:r>
              <a:rPr lang="en-GB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ouvrages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- 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BD</a:t>
            </a:r>
            <a:r>
              <a:rPr lang="en-GB" sz="2400" dirty="0">
                <a:latin typeface="Agency FB" panose="020B0503020202020204" pitchFamily="34" charset="0"/>
              </a:rPr>
              <a:t> : </a:t>
            </a:r>
            <a:r>
              <a:rPr lang="en-GB" sz="2400" dirty="0" err="1">
                <a:latin typeface="Agency FB" panose="020B0503020202020204" pitchFamily="34" charset="0"/>
              </a:rPr>
              <a:t>Aventures</a:t>
            </a:r>
            <a:r>
              <a:rPr lang="en-GB" sz="2400" dirty="0">
                <a:latin typeface="Agency FB" panose="020B0503020202020204" pitchFamily="34" charset="0"/>
              </a:rPr>
              <a:t> / Contes </a:t>
            </a:r>
            <a:r>
              <a:rPr lang="en-GB" sz="2400" dirty="0" err="1">
                <a:latin typeface="Agency FB" panose="020B0503020202020204" pitchFamily="34" charset="0"/>
              </a:rPr>
              <a:t>Légendes</a:t>
            </a:r>
            <a:r>
              <a:rPr lang="en-GB" sz="2400" dirty="0">
                <a:latin typeface="Agency FB" panose="020B0503020202020204" pitchFamily="34" charset="0"/>
              </a:rPr>
              <a:t> / </a:t>
            </a:r>
            <a:r>
              <a:rPr lang="en-GB" sz="2400" dirty="0" err="1">
                <a:latin typeface="Agency FB" panose="020B0503020202020204" pitchFamily="34" charset="0"/>
              </a:rPr>
              <a:t>Documentaires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Histoire</a:t>
            </a:r>
            <a:r>
              <a:rPr lang="en-GB" sz="2400" dirty="0">
                <a:latin typeface="Agency FB" panose="020B0503020202020204" pitchFamily="34" charset="0"/>
              </a:rPr>
              <a:t> / Humour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-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Documentaires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Histoire</a:t>
            </a:r>
            <a:r>
              <a:rPr lang="en-GB" sz="2400" dirty="0">
                <a:latin typeface="Agency FB" panose="020B0503020202020204" pitchFamily="34" charset="0"/>
              </a:rPr>
              <a:t> - </a:t>
            </a:r>
            <a:r>
              <a:rPr lang="en-GB" sz="2400" dirty="0" err="1">
                <a:latin typeface="Agency FB" panose="020B0503020202020204" pitchFamily="34" charset="0"/>
              </a:rPr>
              <a:t>Géographie</a:t>
            </a:r>
            <a:r>
              <a:rPr lang="en-GB" sz="2400" dirty="0">
                <a:latin typeface="Agency FB" panose="020B0503020202020204" pitchFamily="34" charset="0"/>
              </a:rPr>
              <a:t> / Musique / Sciences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D362DE-57FC-4E0E-9512-3142AA5AEED1}"/>
              </a:ext>
            </a:extLst>
          </p:cNvPr>
          <p:cNvSpPr/>
          <p:nvPr/>
        </p:nvSpPr>
        <p:spPr>
          <a:xfrm>
            <a:off x="359886" y="3311276"/>
            <a:ext cx="2654777" cy="32316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Politique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d’acquisition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de nouveaux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ouvrages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Actualiser</a:t>
            </a:r>
            <a:r>
              <a:rPr lang="en-GB" sz="2400" dirty="0">
                <a:latin typeface="Agency FB" panose="020B0503020202020204" pitchFamily="34" charset="0"/>
              </a:rPr>
              <a:t> le fonds, </a:t>
            </a:r>
            <a:r>
              <a:rPr lang="en-GB" sz="2400" dirty="0" err="1">
                <a:latin typeface="Agency FB" panose="020B0503020202020204" pitchFamily="34" charset="0"/>
              </a:rPr>
              <a:t>combler</a:t>
            </a:r>
            <a:r>
              <a:rPr lang="en-GB" sz="2400" dirty="0">
                <a:latin typeface="Agency FB" panose="020B0503020202020204" pitchFamily="34" charset="0"/>
              </a:rPr>
              <a:t> les </a:t>
            </a:r>
            <a:r>
              <a:rPr lang="en-GB" sz="2400" dirty="0" err="1">
                <a:latin typeface="Agency FB" panose="020B0503020202020204" pitchFamily="34" charset="0"/>
              </a:rPr>
              <a:t>manques</a:t>
            </a:r>
            <a:r>
              <a:rPr lang="en-GB" sz="2400" dirty="0"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latin typeface="Agency FB" panose="020B0503020202020204" pitchFamily="34" charset="0"/>
              </a:rPr>
              <a:t>satisfaire</a:t>
            </a:r>
            <a:r>
              <a:rPr lang="en-GB" sz="2400" dirty="0">
                <a:latin typeface="Agency FB" panose="020B0503020202020204" pitchFamily="34" charset="0"/>
              </a:rPr>
              <a:t> les suggestions et </a:t>
            </a:r>
            <a:r>
              <a:rPr lang="en-GB" sz="2400" dirty="0" err="1">
                <a:latin typeface="Agency FB" panose="020B0503020202020204" pitchFamily="34" charset="0"/>
              </a:rPr>
              <a:t>besoins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r>
              <a:rPr lang="en-GB" sz="2400" dirty="0"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latin typeface="Agency FB" panose="020B0503020202020204" pitchFamily="34" charset="0"/>
              </a:rPr>
              <a:t>professeurs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563F4A-8F3F-4527-AE36-050DE2D2AF90}"/>
              </a:ext>
            </a:extLst>
          </p:cNvPr>
          <p:cNvSpPr/>
          <p:nvPr/>
        </p:nvSpPr>
        <p:spPr>
          <a:xfrm>
            <a:off x="8401050" y="3372772"/>
            <a:ext cx="3431064" cy="31085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Bourse aux livres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(</a:t>
            </a:r>
            <a:r>
              <a:rPr lang="en-GB" sz="2400" dirty="0" err="1">
                <a:latin typeface="Agency FB" panose="020B0503020202020204" pitchFamily="34" charset="0"/>
              </a:rPr>
              <a:t>Journée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Portes</a:t>
            </a:r>
            <a:r>
              <a:rPr lang="en-GB" sz="2400" dirty="0">
                <a:latin typeface="Agency FB" panose="020B0503020202020204" pitchFamily="34" charset="0"/>
              </a:rPr>
              <a:t> Ouvertes)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Dons de livres de </a:t>
            </a:r>
            <a:r>
              <a:rPr lang="en-GB" sz="2400" dirty="0" err="1">
                <a:latin typeface="Agency FB" panose="020B0503020202020204" pitchFamily="34" charset="0"/>
              </a:rPr>
              <a:t>professeurs</a:t>
            </a:r>
            <a:r>
              <a:rPr lang="en-GB" sz="2400" dirty="0">
                <a:latin typeface="Agency FB" panose="020B0503020202020204" pitchFamily="34" charset="0"/>
              </a:rPr>
              <a:t> et des </a:t>
            </a:r>
            <a:r>
              <a:rPr lang="en-GB" sz="2400" dirty="0" err="1">
                <a:latin typeface="Agency FB" panose="020B0503020202020204" pitchFamily="34" charset="0"/>
              </a:rPr>
              <a:t>familles</a:t>
            </a:r>
            <a:r>
              <a:rPr lang="en-GB" sz="2400" dirty="0">
                <a:latin typeface="Agency FB" panose="020B0503020202020204" pitchFamily="34" charset="0"/>
              </a:rPr>
              <a:t> + stock de livres </a:t>
            </a:r>
            <a:r>
              <a:rPr lang="en-GB" sz="2400" dirty="0" err="1">
                <a:latin typeface="Agency FB" panose="020B0503020202020204" pitchFamily="34" charset="0"/>
              </a:rPr>
              <a:t>anciens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ou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surnombre</a:t>
            </a:r>
            <a:r>
              <a:rPr lang="en-GB" sz="2400" dirty="0">
                <a:latin typeface="Agency FB" panose="020B0503020202020204" pitchFamily="34" charset="0"/>
              </a:rPr>
              <a:t> au CDI </a:t>
            </a:r>
          </a:p>
          <a:p>
            <a:pPr algn="ctr"/>
            <a:r>
              <a:rPr lang="en-GB" sz="2400" b="1" dirty="0" err="1">
                <a:latin typeface="Agency FB" panose="020B0503020202020204" pitchFamily="34" charset="0"/>
              </a:rPr>
              <a:t>Recette</a:t>
            </a:r>
            <a:r>
              <a:rPr lang="en-GB" sz="2400" dirty="0">
                <a:latin typeface="Agency FB" panose="020B0503020202020204" pitchFamily="34" charset="0"/>
              </a:rPr>
              <a:t> : 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320 dinars BH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Financement</a:t>
            </a:r>
            <a:r>
              <a:rPr lang="en-GB" sz="2400" dirty="0">
                <a:latin typeface="Agency FB" panose="020B0503020202020204" pitchFamily="34" charset="0"/>
              </a:rPr>
              <a:t> annexe du CDI (mobilier, livres, …). </a:t>
            </a:r>
          </a:p>
        </p:txBody>
      </p:sp>
      <p:pic>
        <p:nvPicPr>
          <p:cNvPr id="3074" name="Picture 2" descr="Free Finances Cliparts, Download Free Clip Art, Free Clip Art on ...">
            <a:extLst>
              <a:ext uri="{FF2B5EF4-FFF2-40B4-BE49-F238E27FC236}">
                <a16:creationId xmlns:a16="http://schemas.microsoft.com/office/drawing/2014/main" id="{04E71A2E-EE72-4A5C-B0D7-47D6C4ED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35" y="1231288"/>
            <a:ext cx="1947029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2BC952-664A-40B4-88D0-CCA768FB3359}"/>
              </a:ext>
            </a:extLst>
          </p:cNvPr>
          <p:cNvSpPr/>
          <p:nvPr/>
        </p:nvSpPr>
        <p:spPr>
          <a:xfrm>
            <a:off x="1133060" y="194752"/>
            <a:ext cx="9925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Comment </a:t>
            </a:r>
            <a:r>
              <a:rPr lang="en-GB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choisir</a:t>
            </a:r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les nouveaux livres ? </a:t>
            </a:r>
            <a:r>
              <a:rPr lang="en-GB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Quelles</a:t>
            </a:r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priorités</a:t>
            </a:r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à court et long </a:t>
            </a:r>
            <a:r>
              <a:rPr lang="en-GB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terme</a:t>
            </a:r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1B2E08-6AF0-4D0C-98DC-A8EDC663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755" y="2998224"/>
            <a:ext cx="2303133" cy="20761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1E3E8D-C461-4B12-9BEF-CEF997A0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418" y="2998224"/>
            <a:ext cx="2312495" cy="20761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A1AB0B-C332-4ADC-8F21-D781D499F2C9}"/>
              </a:ext>
            </a:extLst>
          </p:cNvPr>
          <p:cNvSpPr/>
          <p:nvPr/>
        </p:nvSpPr>
        <p:spPr>
          <a:xfrm>
            <a:off x="1081087" y="3849078"/>
            <a:ext cx="347207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Renouvellement</a:t>
            </a:r>
            <a:r>
              <a:rPr lang="en-GB" sz="2400" dirty="0">
                <a:latin typeface="Agency FB" panose="020B0503020202020204" pitchFamily="34" charset="0"/>
              </a:rPr>
              <a:t> à </a:t>
            </a:r>
            <a:r>
              <a:rPr lang="en-GB" sz="2400" dirty="0" err="1">
                <a:latin typeface="Agency FB" panose="020B0503020202020204" pitchFamily="34" charset="0"/>
              </a:rPr>
              <a:t>poursuivre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ouvrages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documentaires</a:t>
            </a:r>
            <a:r>
              <a:rPr lang="en-GB" sz="2400" dirty="0">
                <a:latin typeface="Agency FB" panose="020B0503020202020204" pitchFamily="34" charset="0"/>
              </a:rPr>
              <a:t> après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état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lieux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désherbage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B929C-8B4F-458E-AD29-E37B3CB19ED5}"/>
              </a:ext>
            </a:extLst>
          </p:cNvPr>
          <p:cNvSpPr/>
          <p:nvPr/>
        </p:nvSpPr>
        <p:spPr>
          <a:xfrm>
            <a:off x="609600" y="854857"/>
            <a:ext cx="443388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Priorité</a:t>
            </a:r>
            <a:r>
              <a:rPr lang="en-GB" sz="2400" dirty="0">
                <a:latin typeface="Agency FB" panose="020B0503020202020204" pitchFamily="34" charset="0"/>
              </a:rPr>
              <a:t> : actualisation du fonds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littérature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bande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dessinée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jeunesse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Grande </a:t>
            </a:r>
            <a:r>
              <a:rPr lang="en-GB" sz="2400" dirty="0" err="1">
                <a:latin typeface="Agency FB" panose="020B0503020202020204" pitchFamily="34" charset="0"/>
              </a:rPr>
              <a:t>attente</a:t>
            </a:r>
            <a:r>
              <a:rPr lang="en-GB" sz="2400" dirty="0">
                <a:latin typeface="Agency FB" panose="020B0503020202020204" pitchFamily="34" charset="0"/>
              </a:rPr>
              <a:t> par les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endParaRPr lang="en-GB" sz="2400" dirty="0">
              <a:latin typeface="Agency FB" panose="020B05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0A011-20F0-4DF5-9427-4E82BD6338F7}"/>
              </a:ext>
            </a:extLst>
          </p:cNvPr>
          <p:cNvSpPr/>
          <p:nvPr/>
        </p:nvSpPr>
        <p:spPr>
          <a:xfrm>
            <a:off x="5964513" y="860791"/>
            <a:ext cx="5617887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Une base de travail </a:t>
            </a:r>
            <a:r>
              <a:rPr lang="en-GB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très</a:t>
            </a:r>
            <a:r>
              <a:rPr lang="en-GB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riche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gency FB" panose="020B0503020202020204" pitchFamily="34" charset="0"/>
              </a:rPr>
              <a:t>Suggestions des </a:t>
            </a:r>
            <a:r>
              <a:rPr lang="en-GB" sz="2200" dirty="0" err="1">
                <a:latin typeface="Agency FB" panose="020B0503020202020204" pitchFamily="34" charset="0"/>
              </a:rPr>
              <a:t>élèves</a:t>
            </a:r>
            <a:r>
              <a:rPr lang="en-GB" sz="2200" dirty="0">
                <a:latin typeface="Agency FB" panose="020B0503020202020204" pitchFamily="34" charset="0"/>
              </a:rPr>
              <a:t> et des </a:t>
            </a:r>
            <a:r>
              <a:rPr lang="en-GB" sz="2200" dirty="0" err="1">
                <a:latin typeface="Agency FB" panose="020B0503020202020204" pitchFamily="34" charset="0"/>
              </a:rPr>
              <a:t>collègues</a:t>
            </a:r>
            <a:r>
              <a:rPr lang="en-GB" sz="2200" dirty="0">
                <a:latin typeface="Agency FB" panose="020B0503020202020204" pitchFamily="34" charset="0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latin typeface="Agency FB" panose="020B0503020202020204" pitchFamily="34" charset="0"/>
              </a:rPr>
              <a:t>Conseils de lecture des magazines jeunesse,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err="1">
                <a:latin typeface="Agency FB" panose="020B0503020202020204" pitchFamily="34" charset="0"/>
              </a:rPr>
              <a:t>Palmarès</a:t>
            </a:r>
            <a:r>
              <a:rPr lang="en-GB" sz="2200" dirty="0">
                <a:latin typeface="Agency FB" panose="020B0503020202020204" pitchFamily="34" charset="0"/>
              </a:rPr>
              <a:t> des prix </a:t>
            </a:r>
            <a:r>
              <a:rPr lang="en-GB" sz="2200" dirty="0" err="1">
                <a:latin typeface="Agency FB" panose="020B0503020202020204" pitchFamily="34" charset="0"/>
              </a:rPr>
              <a:t>littéraires</a:t>
            </a:r>
            <a:r>
              <a:rPr lang="en-GB" sz="2200" dirty="0">
                <a:latin typeface="Agency FB" panose="020B0503020202020204" pitchFamily="34" charset="0"/>
              </a:rPr>
              <a:t> jeunesse.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F24B8-9C7C-4E52-83D1-957E9757EA59}"/>
              </a:ext>
            </a:extLst>
          </p:cNvPr>
          <p:cNvSpPr/>
          <p:nvPr/>
        </p:nvSpPr>
        <p:spPr>
          <a:xfrm>
            <a:off x="654947" y="2167302"/>
            <a:ext cx="4324351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Manques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ouvrages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documentaires</a:t>
            </a: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Ex, : </a:t>
            </a:r>
            <a:r>
              <a:rPr lang="en-GB" sz="2400" dirty="0" err="1">
                <a:latin typeface="Agency FB" panose="020B0503020202020204" pitchFamily="34" charset="0"/>
              </a:rPr>
              <a:t>fausses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informations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  <a:r>
              <a:rPr lang="en-GB" sz="2400" dirty="0" err="1">
                <a:latin typeface="Agency FB" panose="020B0503020202020204" pitchFamily="34" charset="0"/>
              </a:rPr>
              <a:t>écologie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  <a:r>
              <a:rPr lang="en-GB" sz="2400" dirty="0" err="1">
                <a:latin typeface="Agency FB" panose="020B0503020202020204" pitchFamily="34" charset="0"/>
              </a:rPr>
              <a:t>féminisme</a:t>
            </a:r>
            <a:r>
              <a:rPr lang="en-GB" sz="2400" dirty="0">
                <a:latin typeface="Agency FB" panose="020B0503020202020204" pitchFamily="34" charset="0"/>
              </a:rPr>
              <a:t>, engagement </a:t>
            </a:r>
            <a:r>
              <a:rPr lang="en-GB" sz="2400" dirty="0" err="1">
                <a:latin typeface="Agency FB" panose="020B0503020202020204" pitchFamily="34" charset="0"/>
              </a:rPr>
              <a:t>citoyen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  <a:r>
              <a:rPr lang="en-GB" sz="2400" dirty="0" err="1">
                <a:latin typeface="Agency FB" panose="020B0503020202020204" pitchFamily="34" charset="0"/>
              </a:rPr>
              <a:t>témoignages</a:t>
            </a:r>
            <a:r>
              <a:rPr lang="en-GB" sz="2400" dirty="0">
                <a:latin typeface="Agency FB" panose="020B0503020202020204" pitchFamily="34" charset="0"/>
              </a:rPr>
              <a:t> et </a:t>
            </a:r>
            <a:r>
              <a:rPr lang="en-GB" sz="2400" dirty="0" err="1">
                <a:latin typeface="Agency FB" panose="020B0503020202020204" pitchFamily="34" charset="0"/>
              </a:rPr>
              <a:t>récits</a:t>
            </a:r>
            <a:r>
              <a:rPr lang="en-GB" sz="2400" dirty="0">
                <a:latin typeface="Agency FB" panose="020B0503020202020204" pitchFamily="34" charset="0"/>
              </a:rPr>
              <a:t> de </a:t>
            </a:r>
            <a:r>
              <a:rPr lang="en-GB" sz="2400" dirty="0" err="1">
                <a:latin typeface="Agency FB" panose="020B0503020202020204" pitchFamily="34" charset="0"/>
              </a:rPr>
              <a:t>personnalités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9C550A-4EA6-47F1-9305-2ABBDB2CD389}"/>
              </a:ext>
            </a:extLst>
          </p:cNvPr>
          <p:cNvSpPr txBox="1"/>
          <p:nvPr/>
        </p:nvSpPr>
        <p:spPr>
          <a:xfrm>
            <a:off x="5964513" y="2456169"/>
            <a:ext cx="182230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latin typeface="Agency FB" panose="020B0503020202020204" pitchFamily="34" charset="0"/>
              </a:rPr>
              <a:t>Acquisitions 2019</a:t>
            </a:r>
            <a:endParaRPr lang="en-GB" sz="2200" dirty="0">
              <a:latin typeface="Agency FB" panose="020B0503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B34FA2-925F-418F-A36B-146779818A75}"/>
              </a:ext>
            </a:extLst>
          </p:cNvPr>
          <p:cNvSpPr txBox="1"/>
          <p:nvPr/>
        </p:nvSpPr>
        <p:spPr>
          <a:xfrm>
            <a:off x="9175169" y="2455906"/>
            <a:ext cx="182230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Agency FB" panose="020B0503020202020204" pitchFamily="34" charset="0"/>
              </a:rPr>
              <a:t>Acquisitions 2020</a:t>
            </a:r>
            <a:endParaRPr lang="en-GB" sz="2200" dirty="0"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A8BAB-60C3-4531-AE96-7B6C8B81A8DC}"/>
              </a:ext>
            </a:extLst>
          </p:cNvPr>
          <p:cNvSpPr/>
          <p:nvPr/>
        </p:nvSpPr>
        <p:spPr>
          <a:xfrm>
            <a:off x="1719469" y="5185574"/>
            <a:ext cx="8753061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Livres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anglais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/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arabe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Fonds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très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ancien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>
                <a:latin typeface="Agency FB" panose="020B0503020202020204" pitchFamily="34" charset="0"/>
              </a:rPr>
              <a:t>: plan </a:t>
            </a:r>
            <a:r>
              <a:rPr lang="en-GB" sz="2400" dirty="0" err="1">
                <a:latin typeface="Agency FB" panose="020B0503020202020204" pitchFamily="34" charset="0"/>
              </a:rPr>
              <a:t>d’équipement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pluriannuel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nécessaire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Etablir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une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liste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d'ouvrages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intéressants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concertation avec les </a:t>
            </a:r>
            <a:r>
              <a:rPr lang="en-GB" sz="2400" dirty="0" err="1">
                <a:latin typeface="Agency FB" panose="020B0503020202020204" pitchFamily="34" charset="0"/>
              </a:rPr>
              <a:t>équipes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enseignantes</a:t>
            </a:r>
            <a:endParaRPr lang="en-GB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F86A92-CFE3-463E-8CDD-E10DAB29C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03" y="441722"/>
            <a:ext cx="7743220" cy="60733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6227C55-A378-447F-8CF6-C0B82093863E}"/>
              </a:ext>
            </a:extLst>
          </p:cNvPr>
          <p:cNvSpPr txBox="1"/>
          <p:nvPr/>
        </p:nvSpPr>
        <p:spPr>
          <a:xfrm>
            <a:off x="8415339" y="2828835"/>
            <a:ext cx="314325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gency FB" panose="020B0503020202020204" pitchFamily="34" charset="0"/>
              </a:rPr>
              <a:t>Budget prévisionnel </a:t>
            </a:r>
          </a:p>
          <a:p>
            <a:pPr algn="ctr"/>
            <a:r>
              <a:rPr lang="fr-FR" sz="3600" dirty="0">
                <a:latin typeface="Agency FB" panose="020B0503020202020204" pitchFamily="34" charset="0"/>
              </a:rPr>
              <a:t>2020 – 2021 </a:t>
            </a:r>
            <a:endParaRPr lang="en-GB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8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75E624-9A98-4718-8332-F709C1C0A8C5}"/>
              </a:ext>
            </a:extLst>
          </p:cNvPr>
          <p:cNvSpPr/>
          <p:nvPr/>
        </p:nvSpPr>
        <p:spPr>
          <a:xfrm>
            <a:off x="952098" y="2219909"/>
            <a:ext cx="4140657" cy="20005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Séances 5e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Apprendre</a:t>
            </a:r>
            <a:r>
              <a:rPr lang="en-GB" sz="2400" dirty="0">
                <a:latin typeface="Agency FB" panose="020B0503020202020204" pitchFamily="34" charset="0"/>
              </a:rPr>
              <a:t> à bien </a:t>
            </a:r>
            <a:r>
              <a:rPr lang="en-GB" sz="2400" dirty="0" err="1">
                <a:latin typeface="Agency FB" panose="020B0503020202020204" pitchFamily="34" charset="0"/>
              </a:rPr>
              <a:t>chercher</a:t>
            </a:r>
            <a:r>
              <a:rPr lang="en-GB" sz="2400" dirty="0">
                <a:latin typeface="Agency FB" panose="020B0503020202020204" pitchFamily="34" charset="0"/>
              </a:rPr>
              <a:t> sur Internet : recherche, </a:t>
            </a:r>
            <a:r>
              <a:rPr lang="en-GB" sz="2400" dirty="0" err="1">
                <a:latin typeface="Agency FB" panose="020B0503020202020204" pitchFamily="34" charset="0"/>
              </a:rPr>
              <a:t>sélection</a:t>
            </a:r>
            <a:r>
              <a:rPr lang="en-GB" sz="2400" dirty="0">
                <a:latin typeface="Agency FB" panose="020B0503020202020204" pitchFamily="34" charset="0"/>
              </a:rPr>
              <a:t>, </a:t>
            </a:r>
            <a:r>
              <a:rPr lang="en-GB" sz="2400" dirty="0" err="1">
                <a:latin typeface="Agency FB" panose="020B0503020202020204" pitchFamily="34" charset="0"/>
              </a:rPr>
              <a:t>répertoire</a:t>
            </a:r>
            <a:r>
              <a:rPr lang="en-GB" sz="2400" dirty="0">
                <a:latin typeface="Agency FB" panose="020B0503020202020204" pitchFamily="34" charset="0"/>
              </a:rPr>
              <a:t> des </a:t>
            </a:r>
            <a:r>
              <a:rPr lang="en-GB" sz="2400" dirty="0" err="1">
                <a:latin typeface="Agency FB" panose="020B0503020202020204" pitchFamily="34" charset="0"/>
              </a:rPr>
              <a:t>informations</a:t>
            </a:r>
            <a:r>
              <a:rPr lang="en-GB" sz="2400" dirty="0">
                <a:latin typeface="Agency FB" panose="020B0503020202020204" pitchFamily="34" charset="0"/>
              </a:rPr>
              <a:t>, résumé, illustrations, sources,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AF0361-1A3B-4B7C-BF45-EBCB081F894A}"/>
              </a:ext>
            </a:extLst>
          </p:cNvPr>
          <p:cNvSpPr/>
          <p:nvPr/>
        </p:nvSpPr>
        <p:spPr>
          <a:xfrm>
            <a:off x="1014680" y="207524"/>
            <a:ext cx="10057561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Activités</a:t>
            </a:r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 </a:t>
            </a:r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pédagogiques</a:t>
            </a:r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 et formation des </a:t>
            </a:r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élèves</a:t>
            </a:r>
            <a:endParaRPr lang="en-GB" sz="4800" b="1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8694E-2517-4A14-87B7-073D57C0EFCB}"/>
              </a:ext>
            </a:extLst>
          </p:cNvPr>
          <p:cNvSpPr/>
          <p:nvPr/>
        </p:nvSpPr>
        <p:spPr>
          <a:xfrm>
            <a:off x="442732" y="1219839"/>
            <a:ext cx="4715911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Aide à la recherche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documentaire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Pas de séances </a:t>
            </a:r>
            <a:r>
              <a:rPr lang="en-GB" sz="2400" dirty="0" err="1">
                <a:latin typeface="Agency FB" panose="020B0503020202020204" pitchFamily="34" charset="0"/>
              </a:rPr>
              <a:t>inscrites</a:t>
            </a:r>
            <a:r>
              <a:rPr lang="en-GB" sz="2400" dirty="0">
                <a:latin typeface="Agency FB" panose="020B0503020202020204" pitchFamily="34" charset="0"/>
              </a:rPr>
              <a:t> à </a:t>
            </a:r>
            <a:r>
              <a:rPr lang="en-GB" sz="2400" dirty="0" err="1">
                <a:latin typeface="Agency FB" panose="020B0503020202020204" pitchFamily="34" charset="0"/>
              </a:rPr>
              <a:t>l'emploi</a:t>
            </a:r>
            <a:r>
              <a:rPr lang="en-GB" sz="2400" dirty="0">
                <a:latin typeface="Agency FB" panose="020B0503020202020204" pitchFamily="34" charset="0"/>
              </a:rPr>
              <a:t> du temps.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C5339-A3EC-448B-8F36-B15402E98501}"/>
              </a:ext>
            </a:extLst>
          </p:cNvPr>
          <p:cNvSpPr/>
          <p:nvPr/>
        </p:nvSpPr>
        <p:spPr>
          <a:xfrm>
            <a:off x="6157174" y="1206274"/>
            <a:ext cx="4603591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Séances 6e :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quelques</a:t>
            </a:r>
            <a:r>
              <a:rPr lang="en-GB" sz="2400" dirty="0">
                <a:latin typeface="Agency FB" panose="020B0503020202020204" pitchFamily="34" charset="0"/>
              </a:rPr>
              <a:t> séances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classe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entière</a:t>
            </a:r>
            <a:endParaRPr lang="en-GB" sz="2400" dirty="0">
              <a:latin typeface="Agency FB" panose="020B0503020202020204" pitchFamily="34" charset="0"/>
            </a:endParaRP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Se </a:t>
            </a:r>
            <a:r>
              <a:rPr lang="en-GB" sz="2400" dirty="0" err="1">
                <a:latin typeface="Agency FB" panose="020B0503020202020204" pitchFamily="34" charset="0"/>
              </a:rPr>
              <a:t>repérer</a:t>
            </a:r>
            <a:r>
              <a:rPr lang="en-GB" sz="2400" dirty="0">
                <a:latin typeface="Agency FB" panose="020B0503020202020204" pitchFamily="34" charset="0"/>
              </a:rPr>
              <a:t> dans le CDI / </a:t>
            </a:r>
            <a:r>
              <a:rPr lang="en-GB" sz="2400" dirty="0" err="1">
                <a:latin typeface="Agency FB" panose="020B0503020202020204" pitchFamily="34" charset="0"/>
              </a:rPr>
              <a:t>Chercher</a:t>
            </a:r>
            <a:r>
              <a:rPr lang="en-GB" sz="2400" dirty="0">
                <a:latin typeface="Agency FB" panose="020B0503020202020204" pitchFamily="34" charset="0"/>
              </a:rPr>
              <a:t> un document / Exploiter </a:t>
            </a:r>
            <a:r>
              <a:rPr lang="en-GB" sz="2400" dirty="0" err="1">
                <a:latin typeface="Agency FB" panose="020B0503020202020204" pitchFamily="34" charset="0"/>
              </a:rPr>
              <a:t>ses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recherches</a:t>
            </a:r>
            <a:r>
              <a:rPr lang="en-GB" sz="2400" dirty="0">
                <a:latin typeface="Agency FB" panose="020B0503020202020204" pitchFamily="34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C7B83-3471-4921-AEA6-E99BB26B4D39}"/>
              </a:ext>
            </a:extLst>
          </p:cNvPr>
          <p:cNvSpPr/>
          <p:nvPr/>
        </p:nvSpPr>
        <p:spPr>
          <a:xfrm flipH="1">
            <a:off x="7992000" y="4524681"/>
            <a:ext cx="3589846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gency FB" panose="020B0503020202020204" pitchFamily="34" charset="0"/>
              </a:rPr>
              <a:t>Padlet Orientation </a:t>
            </a:r>
            <a:endParaRPr lang="en-GB" sz="2000" dirty="0">
              <a:latin typeface="Agency FB" panose="020B0503020202020204" pitchFamily="34" charset="0"/>
            </a:endParaRPr>
          </a:p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informations</a:t>
            </a:r>
            <a:r>
              <a:rPr lang="en-GB" sz="2000" dirty="0">
                <a:latin typeface="Agency FB" panose="020B0503020202020204" pitchFamily="34" charset="0"/>
              </a:rPr>
              <a:t> pour </a:t>
            </a:r>
            <a:r>
              <a:rPr lang="en-GB" sz="2000" dirty="0" err="1">
                <a:latin typeface="Agency FB" panose="020B0503020202020204" pitchFamily="34" charset="0"/>
              </a:rPr>
              <a:t>s’orienter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astuces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actualisées</a:t>
            </a:r>
            <a:r>
              <a:rPr lang="en-GB" sz="2000" dirty="0">
                <a:latin typeface="Agency FB" panose="020B0503020202020204" pitchFamily="34" charset="0"/>
              </a:rPr>
              <a:t> sur les </a:t>
            </a:r>
            <a:r>
              <a:rPr lang="en-GB" sz="2000" dirty="0" err="1">
                <a:latin typeface="Agency FB" panose="020B0503020202020204" pitchFamily="34" charset="0"/>
              </a:rPr>
              <a:t>métiers</a:t>
            </a:r>
            <a:r>
              <a:rPr lang="en-GB" sz="2000" dirty="0">
                <a:latin typeface="Agency FB" panose="020B0503020202020204" pitchFamily="34" charset="0"/>
              </a:rPr>
              <a:t>, les études, les </a:t>
            </a:r>
            <a:r>
              <a:rPr lang="en-GB" sz="2000" dirty="0" err="1">
                <a:latin typeface="Agency FB" panose="020B0503020202020204" pitchFamily="34" charset="0"/>
              </a:rPr>
              <a:t>universités</a:t>
            </a:r>
            <a:r>
              <a:rPr lang="en-GB" sz="2000" dirty="0">
                <a:latin typeface="Agency FB" panose="020B0503020202020204" pitchFamily="34" charset="0"/>
              </a:rPr>
              <a:t>, …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http://bit.ly/padletcdi3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15B2E-F60B-44FA-BA9E-47EB92AAF4A9}"/>
              </a:ext>
            </a:extLst>
          </p:cNvPr>
          <p:cNvSpPr/>
          <p:nvPr/>
        </p:nvSpPr>
        <p:spPr>
          <a:xfrm>
            <a:off x="5380383" y="3020128"/>
            <a:ext cx="5380382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3 </a:t>
            </a:r>
            <a:r>
              <a:rPr lang="en-GB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Padlets</a:t>
            </a:r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du CDI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Proposer des </a:t>
            </a:r>
            <a:r>
              <a:rPr lang="en-GB" sz="2400" dirty="0" err="1">
                <a:latin typeface="Agency FB" panose="020B0503020202020204" pitchFamily="34" charset="0"/>
              </a:rPr>
              <a:t>des</a:t>
            </a:r>
            <a:r>
              <a:rPr lang="en-GB" sz="2400" dirty="0">
                <a:latin typeface="Agency FB" panose="020B0503020202020204" pitchFamily="34" charset="0"/>
              </a:rPr>
              <a:t> sources </a:t>
            </a:r>
            <a:r>
              <a:rPr lang="en-GB" sz="2400" dirty="0" err="1">
                <a:latin typeface="Agency FB" panose="020B0503020202020204" pitchFamily="34" charset="0"/>
              </a:rPr>
              <a:t>d’information</a:t>
            </a:r>
            <a:r>
              <a:rPr lang="en-GB" sz="2400" dirty="0">
                <a:latin typeface="Agency FB" panose="020B0503020202020204" pitchFamily="34" charset="0"/>
              </a:rPr>
              <a:t> déjà </a:t>
            </a:r>
            <a:r>
              <a:rPr lang="en-GB" sz="2400" dirty="0" err="1">
                <a:latin typeface="Agency FB" panose="020B0503020202020204" pitchFamily="34" charset="0"/>
              </a:rPr>
              <a:t>triées</a:t>
            </a:r>
            <a:r>
              <a:rPr lang="en-GB" sz="2400" dirty="0">
                <a:latin typeface="Agency FB" panose="020B0503020202020204" pitchFamily="34" charset="0"/>
              </a:rPr>
              <a:t> pour </a:t>
            </a:r>
            <a:r>
              <a:rPr lang="en-GB" sz="2400" dirty="0" err="1">
                <a:latin typeface="Agency FB" panose="020B0503020202020204" pitchFamily="34" charset="0"/>
              </a:rPr>
              <a:t>éviter</a:t>
            </a:r>
            <a:r>
              <a:rPr lang="en-GB" sz="2400" dirty="0">
                <a:latin typeface="Agency FB" panose="020B0503020202020204" pitchFamily="34" charset="0"/>
              </a:rPr>
              <a:t> de surfer </a:t>
            </a:r>
            <a:r>
              <a:rPr lang="en-GB" sz="2400" dirty="0" err="1">
                <a:latin typeface="Agency FB" panose="020B0503020202020204" pitchFamily="34" charset="0"/>
              </a:rPr>
              <a:t>inutilement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617139-5A7B-4948-A9BD-F956EE558341}"/>
              </a:ext>
            </a:extLst>
          </p:cNvPr>
          <p:cNvSpPr/>
          <p:nvPr/>
        </p:nvSpPr>
        <p:spPr>
          <a:xfrm>
            <a:off x="442732" y="4586236"/>
            <a:ext cx="358984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gency FB" panose="020B0503020202020204" pitchFamily="34" charset="0"/>
              </a:rPr>
              <a:t>Padlet Anecdotes</a:t>
            </a:r>
          </a:p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compositeurs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musiciens</a:t>
            </a:r>
            <a:r>
              <a:rPr lang="en-GB" sz="2000" dirty="0">
                <a:latin typeface="Agency FB" panose="020B0503020202020204" pitchFamily="34" charset="0"/>
              </a:rPr>
              <a:t>, artistes, </a:t>
            </a:r>
            <a:r>
              <a:rPr lang="en-GB" sz="2000" dirty="0" err="1">
                <a:latin typeface="Agency FB" panose="020B0503020202020204" pitchFamily="34" charset="0"/>
              </a:rPr>
              <a:t>scientifiques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économistes</a:t>
            </a:r>
            <a:r>
              <a:rPr lang="en-GB" sz="2000" dirty="0">
                <a:latin typeface="Agency FB" panose="020B0503020202020204" pitchFamily="34" charset="0"/>
              </a:rPr>
              <a:t> et </a:t>
            </a:r>
            <a:r>
              <a:rPr lang="en-GB" sz="2000" dirty="0" err="1">
                <a:latin typeface="Agency FB" panose="020B0503020202020204" pitchFamily="34" charset="0"/>
              </a:rPr>
              <a:t>sociologues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événements</a:t>
            </a:r>
            <a:r>
              <a:rPr lang="en-GB" sz="2000" dirty="0">
                <a:latin typeface="Agency FB" panose="020B0503020202020204" pitchFamily="34" charset="0"/>
              </a:rPr>
              <a:t> et </a:t>
            </a:r>
            <a:r>
              <a:rPr lang="en-GB" sz="2000" dirty="0" err="1">
                <a:latin typeface="Agency FB" panose="020B0503020202020204" pitchFamily="34" charset="0"/>
              </a:rPr>
              <a:t>personnages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historiques</a:t>
            </a:r>
            <a:r>
              <a:rPr lang="en-GB" sz="2000" dirty="0">
                <a:latin typeface="Agency FB" panose="020B0503020202020204" pitchFamily="34" charset="0"/>
              </a:rPr>
              <a:t>. </a:t>
            </a:r>
            <a:r>
              <a:rPr lang="en-GB" sz="2000" b="1" dirty="0">
                <a:solidFill>
                  <a:srgbClr val="C00000"/>
                </a:solidFill>
                <a:latin typeface="+mj-lt"/>
              </a:rPr>
              <a:t>http://bit.ly/padletcdi1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E9B7F9-BA3F-4D97-A022-2F552B1B3694}"/>
              </a:ext>
            </a:extLst>
          </p:cNvPr>
          <p:cNvSpPr/>
          <p:nvPr/>
        </p:nvSpPr>
        <p:spPr>
          <a:xfrm>
            <a:off x="4248537" y="4432348"/>
            <a:ext cx="3589848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Agency FB" panose="020B0503020202020204" pitchFamily="34" charset="0"/>
              </a:rPr>
              <a:t>Padlet Sites </a:t>
            </a:r>
            <a:r>
              <a:rPr lang="en-GB" sz="2000" b="1" dirty="0" err="1">
                <a:latin typeface="Agency FB" panose="020B0503020202020204" pitchFamily="34" charset="0"/>
              </a:rPr>
              <a:t>sélectionnés</a:t>
            </a:r>
            <a:r>
              <a:rPr lang="en-GB" sz="2000" b="1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000" dirty="0" err="1">
                <a:latin typeface="Agency FB" panose="020B0503020202020204" pitchFamily="34" charset="0"/>
              </a:rPr>
              <a:t>dernières</a:t>
            </a:r>
            <a:r>
              <a:rPr lang="en-GB" sz="2000" dirty="0">
                <a:latin typeface="Agency FB" panose="020B0503020202020204" pitchFamily="34" charset="0"/>
              </a:rPr>
              <a:t> </a:t>
            </a:r>
            <a:r>
              <a:rPr lang="en-GB" sz="2000" dirty="0" err="1">
                <a:latin typeface="Agency FB" panose="020B0503020202020204" pitchFamily="34" charset="0"/>
              </a:rPr>
              <a:t>informations</a:t>
            </a:r>
            <a:r>
              <a:rPr lang="en-GB" sz="2000" dirty="0">
                <a:latin typeface="Agency FB" panose="020B0503020202020204" pitchFamily="34" charset="0"/>
              </a:rPr>
              <a:t> du CDI, sites internet </a:t>
            </a:r>
            <a:r>
              <a:rPr lang="en-GB" sz="2000" dirty="0" err="1">
                <a:latin typeface="Agency FB" panose="020B0503020202020204" pitchFamily="34" charset="0"/>
              </a:rPr>
              <a:t>utiles</a:t>
            </a:r>
            <a:r>
              <a:rPr lang="en-GB" sz="2000" dirty="0">
                <a:latin typeface="Agency FB" panose="020B0503020202020204" pitchFamily="34" charset="0"/>
              </a:rPr>
              <a:t> pour </a:t>
            </a:r>
            <a:r>
              <a:rPr lang="en-GB" sz="2000" dirty="0" err="1">
                <a:latin typeface="Agency FB" panose="020B0503020202020204" pitchFamily="34" charset="0"/>
              </a:rPr>
              <a:t>s’informer</a:t>
            </a:r>
            <a:r>
              <a:rPr lang="en-GB" sz="2000" dirty="0">
                <a:latin typeface="Agency FB" panose="020B0503020202020204" pitchFamily="34" charset="0"/>
              </a:rPr>
              <a:t>, lire, </a:t>
            </a:r>
            <a:r>
              <a:rPr lang="en-GB" sz="2000" dirty="0" err="1">
                <a:latin typeface="Agency FB" panose="020B0503020202020204" pitchFamily="34" charset="0"/>
              </a:rPr>
              <a:t>jouer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réviser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s’entrainer</a:t>
            </a:r>
            <a:r>
              <a:rPr lang="en-GB" sz="2000" dirty="0">
                <a:latin typeface="Agency FB" panose="020B0503020202020204" pitchFamily="34" charset="0"/>
              </a:rPr>
              <a:t>, </a:t>
            </a:r>
            <a:r>
              <a:rPr lang="en-GB" sz="2000" dirty="0" err="1">
                <a:latin typeface="Agency FB" panose="020B0503020202020204" pitchFamily="34" charset="0"/>
              </a:rPr>
              <a:t>découvrir</a:t>
            </a:r>
            <a:r>
              <a:rPr lang="en-GB" sz="2000" dirty="0">
                <a:latin typeface="Agency FB" panose="020B0503020202020204" pitchFamily="34" charset="0"/>
              </a:rPr>
              <a:t>, se </a:t>
            </a:r>
            <a:r>
              <a:rPr lang="en-GB" sz="2000" dirty="0" err="1">
                <a:latin typeface="Agency FB" panose="020B0503020202020204" pitchFamily="34" charset="0"/>
              </a:rPr>
              <a:t>détendre</a:t>
            </a:r>
            <a:r>
              <a:rPr lang="en-GB" sz="2000" dirty="0">
                <a:latin typeface="Agency FB" panose="020B0503020202020204" pitchFamily="34" charset="0"/>
              </a:rPr>
              <a:t> …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+mj-lt"/>
              </a:rPr>
              <a:t>http://bit.ly/padletcdi2</a:t>
            </a:r>
          </a:p>
        </p:txBody>
      </p:sp>
    </p:spTree>
    <p:extLst>
      <p:ext uri="{BB962C8B-B14F-4D97-AF65-F5344CB8AC3E}">
        <p14:creationId xmlns:p14="http://schemas.microsoft.com/office/powerpoint/2010/main" val="4068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F0361-1A3B-4B7C-BF45-EBCB081F894A}"/>
              </a:ext>
            </a:extLst>
          </p:cNvPr>
          <p:cNvSpPr/>
          <p:nvPr/>
        </p:nvSpPr>
        <p:spPr>
          <a:xfrm>
            <a:off x="2076529" y="464767"/>
            <a:ext cx="8273419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Un CDI lieu </a:t>
            </a:r>
            <a:r>
              <a:rPr lang="en-GB" sz="3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d’exposition</a:t>
            </a:r>
            <a:r>
              <a:rPr lang="en-GB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, de rencontre et de culture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4774C7-43CA-415D-BF37-E82AE1115FEA}"/>
              </a:ext>
            </a:extLst>
          </p:cNvPr>
          <p:cNvSpPr/>
          <p:nvPr/>
        </p:nvSpPr>
        <p:spPr>
          <a:xfrm>
            <a:off x="397565" y="1300273"/>
            <a:ext cx="4784035" cy="477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Expositions au CDI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« 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Bien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s’alimenter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400" dirty="0">
                <a:latin typeface="Agency FB" panose="020B0503020202020204" pitchFamily="34" charset="0"/>
              </a:rPr>
              <a:t>» (</a:t>
            </a:r>
            <a:r>
              <a:rPr lang="en-GB" sz="2400" dirty="0" err="1">
                <a:latin typeface="Agency FB" panose="020B0503020202020204" pitchFamily="34" charset="0"/>
              </a:rPr>
              <a:t>Semaine</a:t>
            </a:r>
            <a:r>
              <a:rPr lang="en-GB" sz="2400" dirty="0">
                <a:latin typeface="Agency FB" panose="020B0503020202020204" pitchFamily="34" charset="0"/>
              </a:rPr>
              <a:t> du gout)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Le « 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Blob,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ni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végétal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ni</a:t>
            </a:r>
            <a:r>
              <a:rPr lang="en-GB" sz="2400" dirty="0">
                <a:latin typeface="Agency FB" panose="020B0503020202020204" pitchFamily="34" charset="0"/>
              </a:rPr>
              <a:t> animal » (Halloween)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«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Dia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de los Muertos </a:t>
            </a:r>
            <a:r>
              <a:rPr lang="en-GB" sz="2400" dirty="0">
                <a:latin typeface="Agency FB" panose="020B0503020202020204" pitchFamily="34" charset="0"/>
              </a:rPr>
              <a:t>»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« 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Ile au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Trésor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400" dirty="0">
                <a:latin typeface="Agency FB" panose="020B0503020202020204" pitchFamily="34" charset="0"/>
              </a:rPr>
              <a:t>» (</a:t>
            </a:r>
            <a:r>
              <a:rPr lang="en-GB" sz="2400" dirty="0" err="1">
                <a:latin typeface="Agency FB" panose="020B0503020202020204" pitchFamily="34" charset="0"/>
              </a:rPr>
              <a:t>cartes</a:t>
            </a:r>
            <a:r>
              <a:rPr lang="en-GB" sz="2400" dirty="0">
                <a:latin typeface="Agency FB" panose="020B0503020202020204" pitchFamily="34" charset="0"/>
              </a:rPr>
              <a:t> aux </a:t>
            </a:r>
            <a:r>
              <a:rPr lang="en-GB" sz="2400" dirty="0" err="1">
                <a:latin typeface="Agency FB" panose="020B0503020202020204" pitchFamily="34" charset="0"/>
              </a:rPr>
              <a:t>trésor</a:t>
            </a:r>
            <a:r>
              <a:rPr lang="en-GB" sz="2400" dirty="0">
                <a:latin typeface="Agency FB" panose="020B0503020202020204" pitchFamily="34" charset="0"/>
              </a:rPr>
              <a:t>)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Traditions de 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Noël</a:t>
            </a:r>
            <a:r>
              <a:rPr lang="en-GB" sz="2400" dirty="0">
                <a:latin typeface="Agency FB" panose="020B0503020202020204" pitchFamily="34" charset="0"/>
              </a:rPr>
              <a:t> / 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Bonne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Année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Concours d’art </a:t>
            </a:r>
            <a:r>
              <a:rPr lang="en-GB" sz="2400" dirty="0" err="1">
                <a:latin typeface="Agency FB" panose="020B0503020202020204" pitchFamily="34" charset="0"/>
              </a:rPr>
              <a:t>Fondation</a:t>
            </a:r>
            <a:r>
              <a:rPr lang="en-GB" sz="2400" dirty="0">
                <a:latin typeface="Agency FB" panose="020B0503020202020204" pitchFamily="34" charset="0"/>
              </a:rPr>
              <a:t> Royale</a:t>
            </a:r>
          </a:p>
          <a:p>
            <a:pPr algn="ctr"/>
            <a:endParaRPr lang="en-GB" sz="800" dirty="0">
              <a:latin typeface="Agency FB" panose="020B0503020202020204" pitchFamily="34" charset="0"/>
            </a:endParaRPr>
          </a:p>
          <a:p>
            <a:pPr algn="ctr"/>
            <a:r>
              <a:rPr lang="en-GB" sz="2400" u="sng" dirty="0">
                <a:latin typeface="Agency FB" panose="020B0503020202020204" pitchFamily="34" charset="0"/>
              </a:rPr>
              <a:t>Deux expositions </a:t>
            </a:r>
            <a:r>
              <a:rPr lang="en-GB" sz="2400" u="sng" dirty="0" err="1">
                <a:latin typeface="Agency FB" panose="020B0503020202020204" pitchFamily="34" charset="0"/>
              </a:rPr>
              <a:t>annulées</a:t>
            </a:r>
            <a:r>
              <a:rPr lang="en-GB" sz="2400" dirty="0"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Semaine</a:t>
            </a:r>
            <a:r>
              <a:rPr lang="en-GB" sz="2400" dirty="0">
                <a:latin typeface="Agency FB" panose="020B0503020202020204" pitchFamily="34" charset="0"/>
              </a:rPr>
              <a:t> de la Presse à </a:t>
            </a:r>
            <a:r>
              <a:rPr lang="en-GB" sz="2400" dirty="0" err="1">
                <a:latin typeface="Agency FB" panose="020B0503020202020204" pitchFamily="34" charset="0"/>
              </a:rPr>
              <a:t>l’École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Femmes </a:t>
            </a:r>
            <a:r>
              <a:rPr lang="en-GB" sz="2400" dirty="0" err="1">
                <a:latin typeface="Agency FB" panose="020B0503020202020204" pitchFamily="34" charset="0"/>
              </a:rPr>
              <a:t>scientifiques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  <a:p>
            <a:pPr algn="ctr"/>
            <a:endParaRPr lang="en-GB" sz="800" dirty="0">
              <a:latin typeface="Agency FB" panose="020B0503020202020204" pitchFamily="34" charset="0"/>
            </a:endParaRPr>
          </a:p>
          <a:p>
            <a:pPr algn="ctr"/>
            <a:r>
              <a:rPr lang="en-GB" sz="2400" u="sng" dirty="0">
                <a:latin typeface="Agency FB" panose="020B0503020202020204" pitchFamily="34" charset="0"/>
              </a:rPr>
              <a:t>Une animation </a:t>
            </a:r>
            <a:r>
              <a:rPr lang="en-GB" sz="2400" u="sng" dirty="0" err="1">
                <a:latin typeface="Agency FB" panose="020B0503020202020204" pitchFamily="34" charset="0"/>
              </a:rPr>
              <a:t>annulée</a:t>
            </a:r>
            <a:r>
              <a:rPr lang="en-GB" sz="2400" u="sng" dirty="0"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Tw’haikus</a:t>
            </a:r>
            <a:r>
              <a:rPr lang="en-GB" sz="2400" dirty="0">
                <a:latin typeface="Agency FB" panose="020B0503020202020204" pitchFamily="34" charset="0"/>
              </a:rPr>
              <a:t> (</a:t>
            </a:r>
            <a:r>
              <a:rPr lang="en-GB" sz="2400" dirty="0" err="1">
                <a:latin typeface="Agency FB" panose="020B0503020202020204" pitchFamily="34" charset="0"/>
              </a:rPr>
              <a:t>poèmes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japonais</a:t>
            </a:r>
            <a:r>
              <a:rPr lang="en-GB" sz="2400" dirty="0">
                <a:latin typeface="Agency FB" panose="020B0503020202020204" pitchFamily="34" charset="0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470F5-63BD-44AE-8226-7217A4690BA3}"/>
              </a:ext>
            </a:extLst>
          </p:cNvPr>
          <p:cNvSpPr/>
          <p:nvPr/>
        </p:nvSpPr>
        <p:spPr>
          <a:xfrm>
            <a:off x="8825947" y="2135202"/>
            <a:ext cx="2968487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Le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cor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d’harmonie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(musique)</a:t>
            </a:r>
          </a:p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Les 5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solides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de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Platon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(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géométrie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)</a:t>
            </a:r>
          </a:p>
          <a:p>
            <a:pPr algn="ctr"/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Création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poétique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(haikus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japonais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)</a:t>
            </a:r>
          </a:p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Le design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graphique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et les logos </a:t>
            </a:r>
          </a:p>
          <a:p>
            <a:pPr algn="ctr"/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L’Andalousie</a:t>
            </a:r>
            <a:endParaRPr lang="en-GB" b="1" dirty="0">
              <a:solidFill>
                <a:schemeClr val="accent4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Les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langues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de France</a:t>
            </a:r>
          </a:p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Les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langues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rares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Agency FB" panose="020B0503020202020204" pitchFamily="34" charset="0"/>
              </a:rPr>
              <a:t> dans le monde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D6D733-D507-4AD8-AF0C-968ADB71E0A0}"/>
              </a:ext>
            </a:extLst>
          </p:cNvPr>
          <p:cNvSpPr/>
          <p:nvPr/>
        </p:nvSpPr>
        <p:spPr>
          <a:xfrm>
            <a:off x="8825948" y="1487311"/>
            <a:ext cx="2968487" cy="5539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000" dirty="0" err="1">
                <a:latin typeface="Agency FB" panose="020B0503020202020204" pitchFamily="34" charset="0"/>
              </a:rPr>
              <a:t>Conférences</a:t>
            </a:r>
            <a:r>
              <a:rPr lang="en-GB" sz="3000" dirty="0">
                <a:latin typeface="Agency FB" panose="020B0503020202020204" pitchFamily="34" charset="0"/>
              </a:rPr>
              <a:t> et </a:t>
            </a:r>
            <a:r>
              <a:rPr lang="en-GB" sz="3000" dirty="0" err="1">
                <a:latin typeface="Agency FB" panose="020B0503020202020204" pitchFamily="34" charset="0"/>
              </a:rPr>
              <a:t>débats</a:t>
            </a:r>
            <a:r>
              <a:rPr lang="en-GB" sz="3000" dirty="0"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5B804E-3AD6-4251-8A9E-9A25832FBF37}"/>
              </a:ext>
            </a:extLst>
          </p:cNvPr>
          <p:cNvSpPr/>
          <p:nvPr/>
        </p:nvSpPr>
        <p:spPr>
          <a:xfrm>
            <a:off x="5526158" y="1488871"/>
            <a:ext cx="2968487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Conférences</a:t>
            </a:r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TAC 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(</a:t>
            </a:r>
            <a:r>
              <a:rPr lang="en-GB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T’es</a:t>
            </a:r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Au Courant) </a:t>
            </a:r>
          </a:p>
          <a:p>
            <a:pPr algn="ctr"/>
            <a:r>
              <a:rPr lang="fr-FR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Professeur ou Élève </a:t>
            </a:r>
          </a:p>
          <a:p>
            <a:pPr algn="ctr"/>
            <a:r>
              <a:rPr lang="fr-FR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Sujet de son choix</a:t>
            </a:r>
          </a:p>
          <a:p>
            <a:pPr algn="ctr"/>
            <a:r>
              <a:rPr lang="fr-FR" sz="2800" b="1" dirty="0">
                <a:solidFill>
                  <a:srgbClr val="00B050"/>
                </a:solidFill>
                <a:latin typeface="Agency FB" panose="020B0503020202020204" pitchFamily="34" charset="0"/>
              </a:rPr>
              <a:t>Un jour de la semaine A midi.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4B64-B6AA-4222-86DB-98022D8AF766}"/>
              </a:ext>
            </a:extLst>
          </p:cNvPr>
          <p:cNvSpPr/>
          <p:nvPr/>
        </p:nvSpPr>
        <p:spPr>
          <a:xfrm>
            <a:off x="5519529" y="4539250"/>
            <a:ext cx="6447183" cy="1692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Débats</a:t>
            </a:r>
            <a:r>
              <a:rPr lang="en-GB" sz="2800" b="1" dirty="0">
                <a:solidFill>
                  <a:srgbClr val="FF0000"/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(classes de musique) :</a:t>
            </a:r>
            <a:r>
              <a:rPr lang="en-GB" sz="2400" dirty="0">
                <a:latin typeface="Agency FB" panose="020B0503020202020204" pitchFamily="34" charset="0"/>
              </a:rPr>
              <a:t> deux classes de 4e</a:t>
            </a:r>
          </a:p>
          <a:p>
            <a:pPr algn="ctr"/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Echanges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5 minutes par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groupes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de 6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ou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8 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élèves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Sujet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imposé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400" dirty="0">
                <a:latin typeface="Agency FB" panose="020B0503020202020204" pitchFamily="34" charset="0"/>
              </a:rPr>
              <a:t>(musique </a:t>
            </a:r>
            <a:r>
              <a:rPr lang="en-GB" sz="2400" dirty="0" err="1">
                <a:latin typeface="Agency FB" panose="020B0503020202020204" pitchFamily="34" charset="0"/>
              </a:rPr>
              <a:t>moderne</a:t>
            </a:r>
            <a:r>
              <a:rPr lang="en-GB" sz="2400" dirty="0">
                <a:latin typeface="Agency FB" panose="020B0503020202020204" pitchFamily="34" charset="0"/>
              </a:rPr>
              <a:t> / musique </a:t>
            </a:r>
            <a:r>
              <a:rPr lang="en-GB" sz="2400" dirty="0" err="1">
                <a:latin typeface="Agency FB" panose="020B0503020202020204" pitchFamily="34" charset="0"/>
              </a:rPr>
              <a:t>ancienne</a:t>
            </a:r>
            <a:r>
              <a:rPr lang="en-GB" sz="2400" dirty="0">
                <a:latin typeface="Agency FB" panose="020B0503020202020204" pitchFamily="34" charset="0"/>
              </a:rPr>
              <a:t>). </a:t>
            </a:r>
          </a:p>
          <a:p>
            <a:pPr algn="ctr"/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Défendre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son point de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vue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face à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ses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détracteurs</a:t>
            </a:r>
            <a:r>
              <a:rPr lang="en-GB" sz="2400" dirty="0">
                <a:solidFill>
                  <a:srgbClr val="FF0000"/>
                </a:solidFill>
                <a:latin typeface="Agency FB" panose="020B0503020202020204" pitchFamily="34" charset="0"/>
              </a:rPr>
              <a:t>.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0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7C9EB-180A-44E2-9BF4-2CE9D9175851}"/>
              </a:ext>
            </a:extLst>
          </p:cNvPr>
          <p:cNvSpPr/>
          <p:nvPr/>
        </p:nvSpPr>
        <p:spPr>
          <a:xfrm>
            <a:off x="2600325" y="423000"/>
            <a:ext cx="4443413" cy="2431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gency FB" panose="020B0503020202020204" pitchFamily="34" charset="0"/>
              </a:rPr>
              <a:t>Editions </a:t>
            </a:r>
            <a:r>
              <a:rPr lang="en-GB" sz="2400" dirty="0" err="1">
                <a:latin typeface="Agency FB" panose="020B0503020202020204" pitchFamily="34" charset="0"/>
              </a:rPr>
              <a:t>Rageot</a:t>
            </a:r>
            <a:r>
              <a:rPr lang="en-GB" sz="2400" dirty="0">
                <a:latin typeface="Agency FB" panose="020B0503020202020204" pitchFamily="34" charset="0"/>
              </a:rPr>
              <a:t> : livres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en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avant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-première</a:t>
            </a:r>
            <a:r>
              <a:rPr lang="en-GB" sz="2400" dirty="0">
                <a:latin typeface="Agency FB" panose="020B0503020202020204" pitchFamily="34" charset="0"/>
              </a:rPr>
              <a:t>.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Niveau</a:t>
            </a:r>
            <a:r>
              <a:rPr lang="en-GB" sz="2400" dirty="0">
                <a:latin typeface="Agency FB" panose="020B0503020202020204" pitchFamily="34" charset="0"/>
              </a:rPr>
              <a:t> 6e-5e / </a:t>
            </a:r>
            <a:r>
              <a:rPr lang="en-GB" sz="2400" dirty="0" err="1">
                <a:latin typeface="Agency FB" panose="020B0503020202020204" pitchFamily="34" charset="0"/>
              </a:rPr>
              <a:t>Niveau</a:t>
            </a:r>
            <a:r>
              <a:rPr lang="en-GB" sz="2400" dirty="0">
                <a:latin typeface="Agency FB" panose="020B0503020202020204" pitchFamily="34" charset="0"/>
              </a:rPr>
              <a:t> 4e/3e.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12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r>
              <a:rPr lang="en-GB" sz="2400" dirty="0">
                <a:latin typeface="Agency FB" panose="020B0503020202020204" pitchFamily="34" charset="0"/>
              </a:rPr>
              <a:t> de 6e à la 4e 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Rendez-vous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hebdomadaire</a:t>
            </a:r>
            <a:r>
              <a:rPr lang="en-GB" sz="2400" dirty="0">
                <a:latin typeface="Agency FB" panose="020B0503020202020204" pitchFamily="34" charset="0"/>
              </a:rPr>
              <a:t> le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jeudi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midi</a:t>
            </a:r>
          </a:p>
          <a:p>
            <a:pPr algn="ctr"/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Lecture à haute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voix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commun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Fiches et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avis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de lecture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A1565-196B-4BFB-B900-D8D9296457BF}"/>
              </a:ext>
            </a:extLst>
          </p:cNvPr>
          <p:cNvSpPr/>
          <p:nvPr/>
        </p:nvSpPr>
        <p:spPr>
          <a:xfrm>
            <a:off x="309334" y="1234691"/>
            <a:ext cx="2048306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La promotion de la lecture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68FA1-0943-4F31-B53E-27E725DF2A7A}"/>
              </a:ext>
            </a:extLst>
          </p:cNvPr>
          <p:cNvSpPr/>
          <p:nvPr/>
        </p:nvSpPr>
        <p:spPr>
          <a:xfrm>
            <a:off x="790576" y="438388"/>
            <a:ext cx="172515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>
                <a:latin typeface="Agency FB" panose="020B0503020202020204" pitchFamily="34" charset="0"/>
              </a:rPr>
              <a:t>Le </a:t>
            </a:r>
            <a:r>
              <a:rPr lang="en-GB" sz="2400" b="1" dirty="0">
                <a:latin typeface="Agency FB" panose="020B0503020202020204" pitchFamily="34" charset="0"/>
              </a:rPr>
              <a:t>club lecture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1E385-61C3-4F79-905B-55033DA15EE9}"/>
              </a:ext>
            </a:extLst>
          </p:cNvPr>
          <p:cNvSpPr/>
          <p:nvPr/>
        </p:nvSpPr>
        <p:spPr>
          <a:xfrm>
            <a:off x="7772263" y="1305342"/>
            <a:ext cx="3114948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highlight>
                  <a:srgbClr val="FFFF00"/>
                </a:highlight>
                <a:latin typeface="Agency FB" panose="020B0503020202020204" pitchFamily="34" charset="0"/>
              </a:rPr>
              <a:t>Une </a:t>
            </a:r>
            <a:r>
              <a:rPr lang="en-GB" sz="2200" dirty="0" err="1">
                <a:highlight>
                  <a:srgbClr val="FFFF00"/>
                </a:highlight>
                <a:latin typeface="Agency FB" panose="020B0503020202020204" pitchFamily="34" charset="0"/>
              </a:rPr>
              <a:t>fois</a:t>
            </a:r>
            <a:r>
              <a:rPr lang="en-GB" sz="2200" dirty="0">
                <a:highlight>
                  <a:srgbClr val="FFFF00"/>
                </a:highlight>
                <a:latin typeface="Agency FB" panose="020B0503020202020204" pitchFamily="34" charset="0"/>
              </a:rPr>
              <a:t> par </a:t>
            </a:r>
            <a:r>
              <a:rPr lang="en-GB" sz="2200" dirty="0" err="1">
                <a:highlight>
                  <a:srgbClr val="FFFF00"/>
                </a:highlight>
                <a:latin typeface="Agency FB" panose="020B0503020202020204" pitchFamily="34" charset="0"/>
              </a:rPr>
              <a:t>mois</a:t>
            </a:r>
            <a:r>
              <a:rPr lang="en-GB" sz="22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200" dirty="0"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Livres de </a:t>
            </a:r>
            <a:r>
              <a:rPr lang="en-GB" sz="2200" dirty="0" err="1">
                <a:latin typeface="Agency FB" panose="020B0503020202020204" pitchFamily="34" charset="0"/>
              </a:rPr>
              <a:t>rentrée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Le gout, </a:t>
            </a:r>
            <a:r>
              <a:rPr lang="en-GB" sz="2200" dirty="0" err="1">
                <a:latin typeface="Agency FB" panose="020B0503020202020204" pitchFamily="34" charset="0"/>
              </a:rPr>
              <a:t>l’alimentation</a:t>
            </a:r>
            <a:r>
              <a:rPr lang="en-GB" sz="2200" dirty="0">
                <a:latin typeface="Agency FB" panose="020B0503020202020204" pitchFamily="34" charset="0"/>
              </a:rPr>
              <a:t>, la cuisine Contes et </a:t>
            </a:r>
            <a:r>
              <a:rPr lang="en-GB" sz="2200" dirty="0" err="1">
                <a:latin typeface="Agency FB" panose="020B0503020202020204" pitchFamily="34" charset="0"/>
              </a:rPr>
              <a:t>légendes</a:t>
            </a:r>
            <a:endParaRPr lang="en-GB" sz="2200" dirty="0">
              <a:latin typeface="Agency FB" panose="020B0503020202020204" pitchFamily="34" charset="0"/>
            </a:endParaRP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Noël et Hiver </a:t>
            </a:r>
          </a:p>
          <a:p>
            <a:pPr algn="ctr"/>
            <a:r>
              <a:rPr lang="en-GB" sz="2200" dirty="0" err="1">
                <a:latin typeface="Agency FB" panose="020B0503020202020204" pitchFamily="34" charset="0"/>
              </a:rPr>
              <a:t>Japon</a:t>
            </a:r>
            <a:endParaRPr lang="en-GB" sz="2200" dirty="0">
              <a:latin typeface="Agency FB" panose="020B0503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6B4FC7-50AA-4361-B97B-0D32FAD85396}"/>
              </a:ext>
            </a:extLst>
          </p:cNvPr>
          <p:cNvSpPr/>
          <p:nvPr/>
        </p:nvSpPr>
        <p:spPr>
          <a:xfrm>
            <a:off x="7416309" y="423000"/>
            <a:ext cx="398511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b="1" dirty="0" err="1">
                <a:latin typeface="Agency FB" panose="020B0503020202020204" pitchFamily="34" charset="0"/>
              </a:rPr>
              <a:t>Sélections</a:t>
            </a:r>
            <a:r>
              <a:rPr lang="en-GB" sz="2200" b="1" dirty="0">
                <a:latin typeface="Agency FB" panose="020B0503020202020204" pitchFamily="34" charset="0"/>
              </a:rPr>
              <a:t> </a:t>
            </a:r>
            <a:r>
              <a:rPr lang="en-GB" sz="2200" b="1" dirty="0" err="1">
                <a:latin typeface="Agency FB" panose="020B0503020202020204" pitchFamily="34" charset="0"/>
              </a:rPr>
              <a:t>thématiques</a:t>
            </a:r>
            <a:r>
              <a:rPr lang="en-GB" sz="2200" b="1" dirty="0">
                <a:latin typeface="Agency FB" panose="020B0503020202020204" pitchFamily="34" charset="0"/>
              </a:rPr>
              <a:t> </a:t>
            </a:r>
            <a:r>
              <a:rPr lang="en-GB" sz="2200" dirty="0">
                <a:latin typeface="Agency FB" panose="020B0503020202020204" pitchFamily="34" charset="0"/>
              </a:rPr>
              <a:t>et </a:t>
            </a:r>
            <a:r>
              <a:rPr lang="en-GB" sz="2200" dirty="0" err="1">
                <a:latin typeface="Agency FB" panose="020B0503020202020204" pitchFamily="34" charset="0"/>
              </a:rPr>
              <a:t>périodiques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de livres et de magazines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9B9047-CA5E-427D-AAAB-EBB0C593FC8B}"/>
              </a:ext>
            </a:extLst>
          </p:cNvPr>
          <p:cNvSpPr/>
          <p:nvPr/>
        </p:nvSpPr>
        <p:spPr>
          <a:xfrm>
            <a:off x="3503914" y="3967608"/>
            <a:ext cx="391239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Fiche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distribuée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à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chaque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emprunteur</a:t>
            </a:r>
            <a:endParaRPr lang="en-GB" sz="2400" dirty="0">
              <a:highlight>
                <a:srgbClr val="FFFF00"/>
              </a:highlight>
              <a:latin typeface="Agency FB" panose="020B0503020202020204" pitchFamily="34" charset="0"/>
            </a:endParaRP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Donner son </a:t>
            </a:r>
            <a:r>
              <a:rPr lang="en-GB" sz="2400" dirty="0" err="1">
                <a:latin typeface="Agency FB" panose="020B0503020202020204" pitchFamily="34" charset="0"/>
              </a:rPr>
              <a:t>avis</a:t>
            </a:r>
            <a:r>
              <a:rPr lang="en-GB" sz="2400" dirty="0">
                <a:latin typeface="Agency FB" panose="020B0503020202020204" pitchFamily="34" charset="0"/>
              </a:rPr>
              <a:t> sur la lecture </a:t>
            </a:r>
            <a:r>
              <a:rPr lang="en-GB" sz="2400" dirty="0" err="1">
                <a:latin typeface="Agency FB" panose="020B0503020202020204" pitchFamily="34" charset="0"/>
              </a:rPr>
              <a:t>faite</a:t>
            </a:r>
            <a:endParaRPr lang="en-GB" sz="2400" dirty="0">
              <a:latin typeface="Agency FB" panose="020B0503020202020204" pitchFamily="34" charset="0"/>
            </a:endParaRP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Motiver</a:t>
            </a:r>
            <a:r>
              <a:rPr lang="en-GB" sz="2400" dirty="0">
                <a:latin typeface="Agency FB" panose="020B0503020202020204" pitchFamily="34" charset="0"/>
              </a:rPr>
              <a:t> les </a:t>
            </a:r>
            <a:r>
              <a:rPr lang="en-GB" sz="2400" dirty="0" err="1">
                <a:latin typeface="Agency FB" panose="020B0503020202020204" pitchFamily="34" charset="0"/>
              </a:rPr>
              <a:t>autres</a:t>
            </a:r>
            <a:r>
              <a:rPr lang="en-GB" sz="2400" dirty="0">
                <a:latin typeface="Agency FB" panose="020B0503020202020204" pitchFamily="34" charset="0"/>
              </a:rPr>
              <a:t> à lire </a:t>
            </a:r>
            <a:r>
              <a:rPr lang="en-GB" sz="2400" dirty="0" err="1">
                <a:latin typeface="Agency FB" panose="020B0503020202020204" pitchFamily="34" charset="0"/>
              </a:rPr>
              <a:t>ce</a:t>
            </a:r>
            <a:r>
              <a:rPr lang="en-GB" sz="2400" dirty="0">
                <a:latin typeface="Agency FB" panose="020B0503020202020204" pitchFamily="34" charset="0"/>
              </a:rPr>
              <a:t> livre.</a:t>
            </a:r>
          </a:p>
          <a:p>
            <a:pPr algn="ctr"/>
            <a:r>
              <a:rPr lang="fr-FR" sz="2400" b="1" dirty="0">
                <a:latin typeface="Agency FB" panose="020B0503020202020204" pitchFamily="34" charset="0"/>
              </a:rPr>
              <a:t>Avis affichés dans le CDI</a:t>
            </a:r>
          </a:p>
          <a:p>
            <a:pPr algn="ctr"/>
            <a:r>
              <a:rPr lang="fr-FR" sz="2400" u="sng" dirty="0">
                <a:latin typeface="Agency FB" panose="020B0503020202020204" pitchFamily="34" charset="0"/>
              </a:rPr>
              <a:t>A développer </a:t>
            </a:r>
            <a:r>
              <a:rPr lang="fr-FR" sz="2400" dirty="0"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chroniques de la webradio. </a:t>
            </a:r>
            <a:endParaRPr lang="en-GB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D1B773-4F9A-4297-84E8-50ED958BBAB6}"/>
              </a:ext>
            </a:extLst>
          </p:cNvPr>
          <p:cNvSpPr/>
          <p:nvPr/>
        </p:nvSpPr>
        <p:spPr>
          <a:xfrm>
            <a:off x="2636656" y="2995523"/>
            <a:ext cx="4224233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latin typeface="Agency FB" panose="020B0503020202020204" pitchFamily="34" charset="0"/>
              </a:rPr>
              <a:t>Fiche de lecture </a:t>
            </a:r>
            <a:r>
              <a:rPr lang="en-GB" sz="2400" dirty="0"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« </a:t>
            </a:r>
            <a:r>
              <a:rPr lang="en-GB" sz="2400" dirty="0" err="1">
                <a:latin typeface="Agency FB" panose="020B0503020202020204" pitchFamily="34" charset="0"/>
              </a:rPr>
              <a:t>J’ai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aimé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ce</a:t>
            </a:r>
            <a:r>
              <a:rPr lang="en-GB" sz="2400" dirty="0">
                <a:latin typeface="Agency FB" panose="020B0503020202020204" pitchFamily="34" charset="0"/>
              </a:rPr>
              <a:t> livre ! Tu </a:t>
            </a:r>
            <a:r>
              <a:rPr lang="en-GB" sz="2400" dirty="0" err="1">
                <a:latin typeface="Agency FB" panose="020B0503020202020204" pitchFamily="34" charset="0"/>
              </a:rPr>
              <a:t>devrais</a:t>
            </a:r>
            <a:r>
              <a:rPr lang="en-GB" sz="2400" dirty="0">
                <a:latin typeface="Agency FB" panose="020B0503020202020204" pitchFamily="34" charset="0"/>
              </a:rPr>
              <a:t> le lire ! »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CEFDED-0F56-471B-8765-C2C8774BA995}"/>
              </a:ext>
            </a:extLst>
          </p:cNvPr>
          <p:cNvSpPr/>
          <p:nvPr/>
        </p:nvSpPr>
        <p:spPr>
          <a:xfrm>
            <a:off x="309334" y="4807701"/>
            <a:ext cx="2912776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 err="1">
                <a:highlight>
                  <a:srgbClr val="FFFF00"/>
                </a:highlight>
                <a:latin typeface="Agency FB" panose="020B0503020202020204" pitchFamily="34" charset="0"/>
              </a:rPr>
              <a:t>Sélections</a:t>
            </a:r>
            <a:r>
              <a:rPr lang="en-GB" sz="2200" dirty="0">
                <a:highlight>
                  <a:srgbClr val="FFFF00"/>
                </a:highlight>
                <a:latin typeface="Agency FB" panose="020B0503020202020204" pitchFamily="34" charset="0"/>
              </a:rPr>
              <a:t> avec le </a:t>
            </a:r>
            <a:r>
              <a:rPr lang="en-GB" sz="2200" dirty="0" err="1">
                <a:highlight>
                  <a:srgbClr val="FFFF00"/>
                </a:highlight>
                <a:latin typeface="Agency FB" panose="020B0503020202020204" pitchFamily="34" charset="0"/>
              </a:rPr>
              <a:t>professeur</a:t>
            </a:r>
            <a:r>
              <a:rPr lang="en-GB" sz="22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Halloween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Roald Dahl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Contes et </a:t>
            </a:r>
            <a:r>
              <a:rPr lang="en-GB" sz="2200" dirty="0" err="1">
                <a:latin typeface="Agency FB" panose="020B0503020202020204" pitchFamily="34" charset="0"/>
              </a:rPr>
              <a:t>Légendes</a:t>
            </a:r>
            <a:endParaRPr lang="en-GB" sz="2200" dirty="0">
              <a:latin typeface="Agency FB" panose="020B0503020202020204" pitchFamily="34" charset="0"/>
            </a:endParaRPr>
          </a:p>
          <a:p>
            <a:pPr algn="ctr"/>
            <a:r>
              <a:rPr lang="en-GB" sz="2200" dirty="0" err="1">
                <a:latin typeface="Agency FB" panose="020B0503020202020204" pitchFamily="34" charset="0"/>
              </a:rPr>
              <a:t>Histoires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  <a:r>
              <a:rPr lang="en-GB" sz="2200" dirty="0" err="1">
                <a:latin typeface="Agency FB" panose="020B0503020202020204" pitchFamily="34" charset="0"/>
              </a:rPr>
              <a:t>adaptées</a:t>
            </a:r>
            <a:endParaRPr lang="en-GB" sz="2200" dirty="0">
              <a:latin typeface="Agency FB" panose="020B05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77B3E-8EC1-46EA-925F-4AC2699E6A60}"/>
              </a:ext>
            </a:extLst>
          </p:cNvPr>
          <p:cNvSpPr/>
          <p:nvPr/>
        </p:nvSpPr>
        <p:spPr>
          <a:xfrm>
            <a:off x="448011" y="3892940"/>
            <a:ext cx="207731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Agency FB" panose="020B0503020202020204" pitchFamily="34" charset="0"/>
              </a:rPr>
              <a:t>Lectures </a:t>
            </a:r>
            <a:r>
              <a:rPr lang="en-GB" sz="2200" dirty="0" err="1">
                <a:latin typeface="Agency FB" panose="020B0503020202020204" pitchFamily="34" charset="0"/>
              </a:rPr>
              <a:t>en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200" b="1" dirty="0" err="1">
                <a:latin typeface="Agency FB" panose="020B0503020202020204" pitchFamily="34" charset="0"/>
              </a:rPr>
              <a:t>anglais</a:t>
            </a:r>
            <a:r>
              <a:rPr lang="en-GB" sz="2200" b="1" dirty="0">
                <a:latin typeface="Agency FB" panose="020B0503020202020204" pitchFamily="34" charset="0"/>
              </a:rPr>
              <a:t>  </a:t>
            </a:r>
            <a:r>
              <a:rPr lang="en-GB" sz="2200" b="1" dirty="0" err="1">
                <a:latin typeface="Agency FB" panose="020B0503020202020204" pitchFamily="34" charset="0"/>
              </a:rPr>
              <a:t>ou</a:t>
            </a:r>
            <a:r>
              <a:rPr lang="en-GB" sz="2200" b="1" dirty="0">
                <a:latin typeface="Agency FB" panose="020B0503020202020204" pitchFamily="34" charset="0"/>
              </a:rPr>
              <a:t> </a:t>
            </a:r>
            <a:r>
              <a:rPr lang="en-GB" sz="2200" b="1" dirty="0" err="1">
                <a:latin typeface="Agency FB" panose="020B0503020202020204" pitchFamily="34" charset="0"/>
              </a:rPr>
              <a:t>arabe</a:t>
            </a:r>
            <a:endParaRPr lang="en-GB" sz="2200" b="1" dirty="0">
              <a:latin typeface="Agency FB" panose="020B0503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EC8E9-FBF8-4C1F-BD76-98A703D578F5}"/>
              </a:ext>
            </a:extLst>
          </p:cNvPr>
          <p:cNvSpPr/>
          <p:nvPr/>
        </p:nvSpPr>
        <p:spPr>
          <a:xfrm>
            <a:off x="7635001" y="4152274"/>
            <a:ext cx="4368033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highlight>
                  <a:srgbClr val="FFFF00"/>
                </a:highlight>
                <a:latin typeface="Agency FB" panose="020B0503020202020204" pitchFamily="34" charset="0"/>
              </a:rPr>
              <a:t>Classes de CM2 et de 6e 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Choix d'un livre </a:t>
            </a:r>
            <a:r>
              <a:rPr lang="en-GB" sz="2200" dirty="0">
                <a:latin typeface="Agency FB" panose="020B0503020202020204" pitchFamily="34" charset="0"/>
              </a:rPr>
              <a:t>par les 6e 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Lecture </a:t>
            </a:r>
            <a:r>
              <a:rPr lang="en-GB" sz="2200" dirty="0" err="1">
                <a:latin typeface="Agency FB" panose="020B0503020202020204" pitchFamily="34" charset="0"/>
              </a:rPr>
              <a:t>en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  <a:r>
              <a:rPr lang="en-GB" sz="2200" dirty="0" err="1">
                <a:latin typeface="Agency FB" panose="020B0503020202020204" pitchFamily="34" charset="0"/>
              </a:rPr>
              <a:t>entier</a:t>
            </a:r>
            <a:endParaRPr lang="en-GB" sz="2200" dirty="0">
              <a:latin typeface="Agency FB" panose="020B0503020202020204" pitchFamily="34" charset="0"/>
            </a:endParaRPr>
          </a:p>
          <a:p>
            <a:pPr algn="ctr"/>
            <a:r>
              <a:rPr lang="en-GB" sz="2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Présentation</a:t>
            </a:r>
            <a:r>
              <a:rPr lang="en-GB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2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orale</a:t>
            </a:r>
            <a:r>
              <a:rPr lang="en-GB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200" dirty="0">
                <a:latin typeface="Agency FB" panose="020B0503020202020204" pitchFamily="34" charset="0"/>
              </a:rPr>
              <a:t>aux CM2. </a:t>
            </a:r>
          </a:p>
          <a:p>
            <a:pPr algn="ctr"/>
            <a:r>
              <a:rPr lang="en-GB" sz="2200" dirty="0">
                <a:latin typeface="Agency FB" panose="020B0503020202020204" pitchFamily="34" charset="0"/>
              </a:rPr>
              <a:t>Vote des CM2 pour la </a:t>
            </a:r>
            <a:r>
              <a:rPr lang="en-GB" sz="2200" dirty="0" err="1">
                <a:latin typeface="Agency FB" panose="020B0503020202020204" pitchFamily="34" charset="0"/>
              </a:rPr>
              <a:t>meilleure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  <a:r>
              <a:rPr lang="en-GB" sz="2200" dirty="0" err="1">
                <a:latin typeface="Agency FB" panose="020B0503020202020204" pitchFamily="34" charset="0"/>
              </a:rPr>
              <a:t>présentation</a:t>
            </a:r>
            <a:r>
              <a:rPr lang="en-GB" sz="22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200" b="1" dirty="0">
                <a:solidFill>
                  <a:srgbClr val="FF0000"/>
                </a:solidFill>
                <a:latin typeface="Agency FB" panose="020B0503020202020204" pitchFamily="34" charset="0"/>
              </a:rPr>
              <a:t>Choix d'un livre </a:t>
            </a:r>
            <a:r>
              <a:rPr lang="en-GB" sz="2200" dirty="0">
                <a:latin typeface="Agency FB" panose="020B0503020202020204" pitchFamily="34" charset="0"/>
              </a:rPr>
              <a:t>par les CM2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B0287D-9F21-4655-B3EA-AE4107EAE9B6}"/>
              </a:ext>
            </a:extLst>
          </p:cNvPr>
          <p:cNvSpPr/>
          <p:nvPr/>
        </p:nvSpPr>
        <p:spPr>
          <a:xfrm>
            <a:off x="8734446" y="3641854"/>
            <a:ext cx="1646605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200" b="1" dirty="0">
                <a:latin typeface="Agency FB" panose="020B0503020202020204" pitchFamily="34" charset="0"/>
              </a:rPr>
              <a:t>Speed-booking </a:t>
            </a:r>
          </a:p>
        </p:txBody>
      </p:sp>
    </p:spTree>
    <p:extLst>
      <p:ext uri="{BB962C8B-B14F-4D97-AF65-F5344CB8AC3E}">
        <p14:creationId xmlns:p14="http://schemas.microsoft.com/office/powerpoint/2010/main" val="15196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9F09E06-44EE-47E2-A268-711F7D843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66" y="-59787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77421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800" b="1" i="0" u="none" strike="noStrike" cap="none" normalizeH="0" baseline="0" dirty="0" bmk="_Toc41213906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Accueil des élèves et fréquentation</a:t>
            </a:r>
            <a:endParaRPr kumimoji="0" lang="fr-FR" altLang="en-US" sz="1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ea typeface="DejaVu Sans" panose="020B0603030804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altLang="en-US" sz="1600" b="0" i="1" u="sng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Temps d’accueil des élèves pendant la semaine</a:t>
            </a:r>
            <a:r>
              <a:rPr kumimoji="0" lang="fr-FR" altLang="en-US" sz="1600" b="0" i="1" u="sng" strike="noStrike" cap="none" normalizeH="0" baseline="0" dirty="0" bmk="_Toc34832313">
                <a:ln>
                  <a:noFill/>
                </a:ln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 </a:t>
            </a:r>
            <a:endParaRPr kumimoji="0" lang="fr-FR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DejaVu Sans" panose="020B0603030804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Les horaires d’ouverture sont restés les mêmes que les années précédentes durant toute cette année scolaire.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Le CDI était ouvert tous les jours du dimanche au jeudi de 7h45 à 15h35.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Pour éviter une trop grande circulation des élèves dans les couloirs aux recréations, le CDI reste fermé aux recréations du matin de 9h35 à 9h50 et de l’après-midi de 14h25 à 14h40.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09">
            <a:extLst>
              <a:ext uri="{FF2B5EF4-FFF2-40B4-BE49-F238E27FC236}">
                <a16:creationId xmlns:a16="http://schemas.microsoft.com/office/drawing/2014/main" id="{E7F1D0D1-1B0D-44D0-8A9C-D2686904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1289004"/>
            <a:ext cx="3376242" cy="45744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86F41A5-A988-47AE-8B7A-0920043C8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66" y="-55215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La pause méridienne est assez courte : selon leur emploi du temps, les élèves disposent de 55 minutes pour prendre leur repas soit à 10h45, soit à 11h40.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Le CDI reste donc ouvert sans discontinuer de 9h50 à 12h35, mais il ferme pour la pause déjeuner du documentaliste de 12h35 à 13h.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Les </a:t>
            </a:r>
            <a:r>
              <a:rPr kumimoji="0" lang="fr-FR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heures de permanence</a:t>
            </a: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 pendant la journée et la pause méridienne sont des temps d’accueil libre : après inscription à la Vie scolaire, les élèves peuvent monter à l’étage et s’installer au CDI. Un point quotidien est fait avec la Vie Scolaire pour vérifier avec le Documentaliste quels élèves ont fréquenté effectivement le CDI. </a:t>
            </a:r>
            <a:endParaRPr kumimoji="0" lang="en-GB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Pendant la </a:t>
            </a:r>
            <a:r>
              <a:rPr kumimoji="0" lang="fr-FR" altLang="en-US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pause méridienne</a:t>
            </a: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, les élèves arrivent de façon perlée au CDI après avoir mangé, joué au foot, discuté avec les camarades. La position du CDI à l’étage, loin de la cour et de la Vie scolaire rend difficile le </a:t>
            </a:r>
            <a:r>
              <a:rPr kumimoji="0" lang="fr-F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contrôle de la circulation</a:t>
            </a:r>
            <a:r>
              <a:rPr kumimoji="0" lang="fr-FR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DejaVu Sans" panose="020B0603030804020204" pitchFamily="34" charset="0"/>
                <a:cs typeface="Calibri Light" panose="020F0302020204030204" pitchFamily="34" charset="0"/>
              </a:rPr>
              <a:t> des élèves, ceux-ci ayant la possibilité de trainer en route, de s’arrêter aux toilettes.</a:t>
            </a:r>
            <a:endParaRPr kumimoji="0" lang="fr-F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27E96B-4351-4E7F-A9AF-469E973242D2}"/>
              </a:ext>
            </a:extLst>
          </p:cNvPr>
          <p:cNvSpPr/>
          <p:nvPr/>
        </p:nvSpPr>
        <p:spPr>
          <a:xfrm>
            <a:off x="5140736" y="2006611"/>
            <a:ext cx="583643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gency FB" panose="020B0503020202020204" pitchFamily="34" charset="0"/>
              </a:rPr>
              <a:t>Inscription à la Vie </a:t>
            </a:r>
            <a:r>
              <a:rPr lang="fr-FR" sz="2800" dirty="0">
                <a:latin typeface="Agency FB" panose="020B0503020202020204" pitchFamily="34" charset="0"/>
              </a:rPr>
              <a:t>scolaire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puis</a:t>
            </a:r>
            <a:r>
              <a:rPr lang="en-GB" sz="2800" dirty="0">
                <a:latin typeface="Agency FB" panose="020B0503020202020204" pitchFamily="34" charset="0"/>
              </a:rPr>
              <a:t> montée à </a:t>
            </a:r>
            <a:r>
              <a:rPr lang="en-GB" sz="2800" dirty="0" err="1">
                <a:latin typeface="Agency FB" panose="020B0503020202020204" pitchFamily="34" charset="0"/>
              </a:rPr>
              <a:t>l’étage</a:t>
            </a:r>
            <a:r>
              <a:rPr lang="en-GB" sz="2800" dirty="0"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4F31E-99FE-4042-B760-8DDF7CFFD752}"/>
              </a:ext>
            </a:extLst>
          </p:cNvPr>
          <p:cNvSpPr/>
          <p:nvPr/>
        </p:nvSpPr>
        <p:spPr>
          <a:xfrm>
            <a:off x="1137576" y="267286"/>
            <a:ext cx="991684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Temps </a:t>
            </a:r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d’accueil</a:t>
            </a:r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 des </a:t>
            </a:r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élèves</a:t>
            </a:r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 pendant la </a:t>
            </a:r>
            <a:r>
              <a:rPr lang="en-GB" sz="4800" b="1" dirty="0" err="1">
                <a:solidFill>
                  <a:srgbClr val="00B0F0"/>
                </a:solidFill>
                <a:latin typeface="Agency FB" panose="020B0503020202020204" pitchFamily="34" charset="0"/>
              </a:rPr>
              <a:t>semaine</a:t>
            </a:r>
            <a:r>
              <a:rPr lang="en-GB" sz="4800" b="1" dirty="0">
                <a:solidFill>
                  <a:srgbClr val="00B0F0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6E7A4-E526-4128-BBDD-804C158ACB07}"/>
              </a:ext>
            </a:extLst>
          </p:cNvPr>
          <p:cNvSpPr/>
          <p:nvPr/>
        </p:nvSpPr>
        <p:spPr>
          <a:xfrm>
            <a:off x="4904355" y="1295118"/>
            <a:ext cx="6309197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highlight>
                  <a:srgbClr val="FFFF00"/>
                </a:highlight>
                <a:latin typeface="Agency FB" panose="020B0503020202020204" pitchFamily="34" charset="0"/>
              </a:rPr>
              <a:t>Tous</a:t>
            </a:r>
            <a:r>
              <a:rPr lang="en-GB" sz="2800" dirty="0">
                <a:highlight>
                  <a:srgbClr val="FFFF00"/>
                </a:highlight>
                <a:latin typeface="Agency FB" panose="020B0503020202020204" pitchFamily="34" charset="0"/>
              </a:rPr>
              <a:t> les </a:t>
            </a:r>
            <a:r>
              <a:rPr lang="en-GB" sz="2800" dirty="0" err="1">
                <a:highlight>
                  <a:srgbClr val="FFFF00"/>
                </a:highlight>
                <a:latin typeface="Agency FB" panose="020B0503020202020204" pitchFamily="34" charset="0"/>
              </a:rPr>
              <a:t>jours</a:t>
            </a:r>
            <a:r>
              <a:rPr lang="en-GB" sz="28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du </a:t>
            </a:r>
            <a:r>
              <a:rPr lang="en-GB" sz="2800" dirty="0" err="1">
                <a:latin typeface="Agency FB" panose="020B0503020202020204" pitchFamily="34" charset="0"/>
              </a:rPr>
              <a:t>dimanche</a:t>
            </a:r>
            <a:r>
              <a:rPr lang="en-GB" sz="2800" dirty="0">
                <a:latin typeface="Agency FB" panose="020B0503020202020204" pitchFamily="34" charset="0"/>
              </a:rPr>
              <a:t> au </a:t>
            </a:r>
            <a:r>
              <a:rPr lang="en-GB" sz="2800" dirty="0" err="1">
                <a:latin typeface="Agency FB" panose="020B0503020202020204" pitchFamily="34" charset="0"/>
              </a:rPr>
              <a:t>jeudi</a:t>
            </a:r>
            <a:r>
              <a:rPr lang="en-GB" sz="2800" dirty="0">
                <a:latin typeface="Agency FB" panose="020B0503020202020204" pitchFamily="34" charset="0"/>
              </a:rPr>
              <a:t> de 7h45 à 15h35</a:t>
            </a:r>
            <a:r>
              <a:rPr lang="en-GB" sz="3200" dirty="0"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5404B-1F1C-48B3-B70C-97EB744D674B}"/>
              </a:ext>
            </a:extLst>
          </p:cNvPr>
          <p:cNvSpPr/>
          <p:nvPr/>
        </p:nvSpPr>
        <p:spPr>
          <a:xfrm>
            <a:off x="4513380" y="3744899"/>
            <a:ext cx="710170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gency FB" panose="020B0503020202020204" pitchFamily="34" charset="0"/>
              </a:rPr>
              <a:t>Pas </a:t>
            </a:r>
            <a:r>
              <a:rPr lang="en-GB" sz="28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d’élèves</a:t>
            </a:r>
            <a:r>
              <a:rPr lang="en-GB" sz="2800" b="1" dirty="0">
                <a:solidFill>
                  <a:srgbClr val="0070C0"/>
                </a:solidFill>
                <a:latin typeface="Agency FB" panose="020B0503020202020204" pitchFamily="34" charset="0"/>
              </a:rPr>
              <a:t> dans les couloirs aux inter-</a:t>
            </a:r>
            <a:r>
              <a:rPr lang="en-GB" sz="2800" b="1" dirty="0" err="1">
                <a:solidFill>
                  <a:srgbClr val="0070C0"/>
                </a:solidFill>
                <a:latin typeface="Agency FB" panose="020B0503020202020204" pitchFamily="34" charset="0"/>
              </a:rPr>
              <a:t>cours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CDI fermé aux </a:t>
            </a:r>
            <a:r>
              <a:rPr lang="en-GB" sz="2800" dirty="0" err="1">
                <a:latin typeface="Agency FB" panose="020B0503020202020204" pitchFamily="34" charset="0"/>
              </a:rPr>
              <a:t>récréations</a:t>
            </a:r>
            <a:r>
              <a:rPr lang="en-GB" sz="2800" dirty="0">
                <a:latin typeface="Agency FB" panose="020B0503020202020204" pitchFamily="34" charset="0"/>
              </a:rPr>
              <a:t> du </a:t>
            </a:r>
            <a:r>
              <a:rPr lang="en-GB" sz="2800" dirty="0" err="1">
                <a:latin typeface="Agency FB" panose="020B0503020202020204" pitchFamily="34" charset="0"/>
              </a:rPr>
              <a:t>matin</a:t>
            </a:r>
            <a:r>
              <a:rPr lang="en-GB" sz="2800" dirty="0">
                <a:latin typeface="Agency FB" panose="020B0503020202020204" pitchFamily="34" charset="0"/>
              </a:rPr>
              <a:t> et de </a:t>
            </a:r>
            <a:r>
              <a:rPr lang="en-GB" sz="2800" dirty="0" err="1">
                <a:latin typeface="Agency FB" panose="020B0503020202020204" pitchFamily="34" charset="0"/>
              </a:rPr>
              <a:t>l’après</a:t>
            </a:r>
            <a:r>
              <a:rPr lang="en-GB" sz="2800" dirty="0">
                <a:latin typeface="Agency FB" panose="020B0503020202020204" pitchFamily="34" charset="0"/>
              </a:rPr>
              <a:t>-midi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E55978-00C2-453C-AC93-2588F3C1A2FD}"/>
              </a:ext>
            </a:extLst>
          </p:cNvPr>
          <p:cNvSpPr/>
          <p:nvPr/>
        </p:nvSpPr>
        <p:spPr>
          <a:xfrm>
            <a:off x="4523935" y="4903469"/>
            <a:ext cx="708059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gency FB" panose="020B0503020202020204" pitchFamily="34" charset="0"/>
              </a:rPr>
              <a:t>Pause </a:t>
            </a:r>
            <a:r>
              <a:rPr lang="en-GB" sz="2800" dirty="0" err="1">
                <a:latin typeface="Agency FB" panose="020B0503020202020204" pitchFamily="34" charset="0"/>
              </a:rPr>
              <a:t>méridienne</a:t>
            </a:r>
            <a:r>
              <a:rPr lang="en-GB" sz="2800" dirty="0">
                <a:latin typeface="Agency FB" panose="020B0503020202020204" pitchFamily="34" charset="0"/>
              </a:rPr>
              <a:t> de 55’ </a:t>
            </a:r>
            <a:r>
              <a:rPr lang="en-GB" sz="2800" dirty="0" err="1">
                <a:latin typeface="Agency FB" panose="020B0503020202020204" pitchFamily="34" charset="0"/>
              </a:rPr>
              <a:t>décalée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selon</a:t>
            </a:r>
            <a:r>
              <a:rPr lang="en-GB" sz="2800" dirty="0">
                <a:latin typeface="Agency FB" panose="020B0503020202020204" pitchFamily="34" charset="0"/>
              </a:rPr>
              <a:t> les classes </a:t>
            </a:r>
          </a:p>
          <a:p>
            <a:pPr algn="ctr"/>
            <a:r>
              <a:rPr lang="en-GB" sz="2800" dirty="0">
                <a:latin typeface="Agency FB" panose="020B0503020202020204" pitchFamily="34" charset="0"/>
              </a:rPr>
              <a:t>(10h45 </a:t>
            </a:r>
            <a:r>
              <a:rPr lang="en-GB" sz="2800" dirty="0" err="1">
                <a:latin typeface="Agency FB" panose="020B0503020202020204" pitchFamily="34" charset="0"/>
              </a:rPr>
              <a:t>ou</a:t>
            </a:r>
            <a:r>
              <a:rPr lang="en-GB" sz="2800" dirty="0">
                <a:latin typeface="Agency FB" panose="020B0503020202020204" pitchFamily="34" charset="0"/>
              </a:rPr>
              <a:t> 11h40) : </a:t>
            </a:r>
            <a:r>
              <a:rPr lang="en-GB" sz="2800" dirty="0">
                <a:highlight>
                  <a:srgbClr val="FFFF00"/>
                </a:highlight>
                <a:latin typeface="Agency FB" panose="020B0503020202020204" pitchFamily="34" charset="0"/>
              </a:rPr>
              <a:t>temps </a:t>
            </a:r>
            <a:r>
              <a:rPr lang="en-GB" sz="2800" dirty="0" err="1">
                <a:highlight>
                  <a:srgbClr val="FFFF00"/>
                </a:highlight>
                <a:latin typeface="Agency FB" panose="020B0503020202020204" pitchFamily="34" charset="0"/>
              </a:rPr>
              <a:t>d’accueil</a:t>
            </a:r>
            <a:r>
              <a:rPr lang="en-GB" sz="28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800" dirty="0" err="1">
                <a:highlight>
                  <a:srgbClr val="FFFF00"/>
                </a:highlight>
                <a:latin typeface="Agency FB" panose="020B0503020202020204" pitchFamily="34" charset="0"/>
              </a:rPr>
              <a:t>privilégié</a:t>
            </a:r>
            <a:r>
              <a:rPr lang="en-GB" sz="28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au CDI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99C47B-3885-443F-97F7-B06C3A28240E}"/>
              </a:ext>
            </a:extLst>
          </p:cNvPr>
          <p:cNvSpPr/>
          <p:nvPr/>
        </p:nvSpPr>
        <p:spPr>
          <a:xfrm>
            <a:off x="5054479" y="2688560"/>
            <a:ext cx="6008946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gency FB" panose="020B0503020202020204" pitchFamily="34" charset="0"/>
              </a:rPr>
              <a:t>Position du CDI </a:t>
            </a:r>
            <a:r>
              <a:rPr lang="en-GB" sz="2800" dirty="0">
                <a:highlight>
                  <a:srgbClr val="FFFF00"/>
                </a:highlight>
                <a:latin typeface="Agency FB" panose="020B0503020202020204" pitchFamily="34" charset="0"/>
              </a:rPr>
              <a:t>loin de la </a:t>
            </a:r>
            <a:r>
              <a:rPr lang="en-GB" sz="2800" dirty="0" err="1">
                <a:highlight>
                  <a:srgbClr val="FFFF00"/>
                </a:highlight>
                <a:latin typeface="Agency FB" panose="020B0503020202020204" pitchFamily="34" charset="0"/>
              </a:rPr>
              <a:t>cour</a:t>
            </a:r>
            <a:r>
              <a:rPr lang="en-GB" sz="28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800" dirty="0">
                <a:latin typeface="Agency FB" panose="020B0503020202020204" pitchFamily="34" charset="0"/>
              </a:rPr>
              <a:t>et de la Vie </a:t>
            </a:r>
            <a:r>
              <a:rPr lang="en-GB" sz="2800" dirty="0" err="1">
                <a:latin typeface="Agency FB" panose="020B0503020202020204" pitchFamily="34" charset="0"/>
              </a:rPr>
              <a:t>scolaire</a:t>
            </a:r>
            <a:r>
              <a:rPr lang="en-GB" sz="2800" dirty="0"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en-GB" sz="2800" dirty="0" err="1">
                <a:latin typeface="Agency FB" panose="020B0503020202020204" pitchFamily="34" charset="0"/>
              </a:rPr>
              <a:t>contrôle</a:t>
            </a:r>
            <a:r>
              <a:rPr lang="en-GB" sz="2800" dirty="0">
                <a:latin typeface="Agency FB" panose="020B0503020202020204" pitchFamily="34" charset="0"/>
              </a:rPr>
              <a:t> difficile de la circulation des </a:t>
            </a:r>
            <a:r>
              <a:rPr lang="en-GB" sz="2800" dirty="0" err="1">
                <a:latin typeface="Agency FB" panose="020B0503020202020204" pitchFamily="34" charset="0"/>
              </a:rPr>
              <a:t>élèves</a:t>
            </a:r>
            <a:endParaRPr lang="en-GB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4D5009-00AB-42DE-944B-752F800A375E}"/>
              </a:ext>
            </a:extLst>
          </p:cNvPr>
          <p:cNvSpPr/>
          <p:nvPr/>
        </p:nvSpPr>
        <p:spPr>
          <a:xfrm>
            <a:off x="242887" y="1313764"/>
            <a:ext cx="5743576" cy="2092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Au </a:t>
            </a:r>
            <a:r>
              <a:rPr lang="en-GB" sz="2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moins</a:t>
            </a:r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une</a:t>
            </a:r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visite</a:t>
            </a:r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 par </a:t>
            </a:r>
            <a:r>
              <a:rPr lang="en-GB" sz="2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mois</a:t>
            </a:r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pour </a:t>
            </a:r>
            <a:r>
              <a:rPr lang="en-GB" sz="2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chaque</a:t>
            </a:r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classe</a:t>
            </a:r>
            <a:r>
              <a:rPr lang="en-GB" sz="26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Un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professeur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vient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avec la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classe</a:t>
            </a:r>
            <a:endParaRPr lang="en-GB" sz="26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On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prend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5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ou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10 minutes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en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fin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d’heure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On propose des </a:t>
            </a:r>
            <a:r>
              <a:rPr lang="en-GB" sz="26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sélections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gency FB" panose="020B0503020202020204" pitchFamily="34" charset="0"/>
              </a:rPr>
              <a:t> de magazines, BD, livres.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23AAA-F31B-44F3-92C5-F986C5982853}"/>
              </a:ext>
            </a:extLst>
          </p:cNvPr>
          <p:cNvSpPr/>
          <p:nvPr/>
        </p:nvSpPr>
        <p:spPr>
          <a:xfrm>
            <a:off x="7950038" y="3208836"/>
            <a:ext cx="2998949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Perspectives </a:t>
            </a:r>
          </a:p>
          <a:p>
            <a:pPr algn="ctr"/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et </a:t>
            </a:r>
            <a:r>
              <a:rPr lang="en-GB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projets</a:t>
            </a:r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2020-2021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C8491-A21D-45A5-A47E-E577C14EC05A}"/>
              </a:ext>
            </a:extLst>
          </p:cNvPr>
          <p:cNvSpPr/>
          <p:nvPr/>
        </p:nvSpPr>
        <p:spPr>
          <a:xfrm>
            <a:off x="2579199" y="488699"/>
            <a:ext cx="379302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Activités</a:t>
            </a:r>
            <a:r>
              <a:rPr lang="en-GB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pédagogiques</a:t>
            </a:r>
            <a:endParaRPr lang="en-GB" sz="36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6898A-A00C-402B-BB16-283ED23A5F23}"/>
              </a:ext>
            </a:extLst>
          </p:cNvPr>
          <p:cNvSpPr/>
          <p:nvPr/>
        </p:nvSpPr>
        <p:spPr>
          <a:xfrm>
            <a:off x="6610968" y="1089417"/>
            <a:ext cx="5209556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Séances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d’initiation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à la recherche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documentaire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et de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l’information</a:t>
            </a:r>
            <a:endParaRPr lang="en-GB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Priorité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aux 6e et 5e</a:t>
            </a: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Partenariat</a:t>
            </a:r>
            <a:r>
              <a:rPr lang="en-GB" sz="2400" dirty="0">
                <a:latin typeface="Agency FB" panose="020B0503020202020204" pitchFamily="34" charset="0"/>
              </a:rPr>
              <a:t> avec les </a:t>
            </a:r>
            <a:r>
              <a:rPr lang="en-GB" sz="2400" dirty="0" err="1">
                <a:latin typeface="Agency FB" panose="020B0503020202020204" pitchFamily="34" charset="0"/>
              </a:rPr>
              <a:t>professeurs</a:t>
            </a:r>
            <a:endParaRPr lang="en-GB" sz="2400" dirty="0">
              <a:latin typeface="Agency FB" panose="020B0503020202020204" pitchFamily="34" charset="0"/>
            </a:endParaRP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lien avec </a:t>
            </a:r>
            <a:r>
              <a:rPr lang="en-GB" sz="2400" dirty="0" err="1">
                <a:latin typeface="Agency FB" panose="020B0503020202020204" pitchFamily="34" charset="0"/>
              </a:rPr>
              <a:t>leurs</a:t>
            </a:r>
            <a:r>
              <a:rPr lang="en-GB" sz="2400" dirty="0">
                <a:latin typeface="Agency FB" panose="020B0503020202020204" pitchFamily="34" charset="0"/>
              </a:rPr>
              <a:t> travaux </a:t>
            </a:r>
            <a:r>
              <a:rPr lang="en-GB" sz="2400" dirty="0" err="1">
                <a:latin typeface="Agency FB" panose="020B0503020202020204" pitchFamily="34" charset="0"/>
              </a:rPr>
              <a:t>respectifs</a:t>
            </a:r>
            <a:r>
              <a:rPr lang="en-GB" sz="2400" dirty="0"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F2AE8A-003E-40F7-A0BF-C03F4F1FC059}"/>
              </a:ext>
            </a:extLst>
          </p:cNvPr>
          <p:cNvSpPr/>
          <p:nvPr/>
        </p:nvSpPr>
        <p:spPr>
          <a:xfrm>
            <a:off x="3370426" y="3585379"/>
            <a:ext cx="4386572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Programmation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en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Education aux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Médias</a:t>
            </a:r>
            <a:r>
              <a:rPr lang="en-GB" sz="2400" b="1" dirty="0">
                <a:solidFill>
                  <a:srgbClr val="FF0000"/>
                </a:solidFill>
                <a:latin typeface="Agency FB" panose="020B0503020202020204" pitchFamily="34" charset="0"/>
              </a:rPr>
              <a:t> et à </a:t>
            </a:r>
            <a:r>
              <a:rPr lang="en-GB" sz="24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l’Information</a:t>
            </a:r>
            <a:endParaRPr lang="en-GB" sz="24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algn="ctr"/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Par cycle et par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niveau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Intégrée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au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projet</a:t>
            </a:r>
            <a:r>
              <a:rPr lang="en-GB" sz="2400" dirty="0">
                <a:highlight>
                  <a:srgbClr val="FFFF00"/>
                </a:highlight>
                <a:latin typeface="Agency FB" panose="020B0503020202020204" pitchFamily="34" charset="0"/>
              </a:rPr>
              <a:t> </a:t>
            </a:r>
            <a:r>
              <a:rPr lang="en-GB" sz="2400" dirty="0" err="1">
                <a:highlight>
                  <a:srgbClr val="FFFF00"/>
                </a:highlight>
                <a:latin typeface="Agency FB" panose="020B0503020202020204" pitchFamily="34" charset="0"/>
              </a:rPr>
              <a:t>d’établissement</a:t>
            </a:r>
            <a:endParaRPr lang="en-GB" sz="2400" dirty="0">
              <a:highlight>
                <a:srgbClr val="FFFF00"/>
              </a:highlight>
              <a:latin typeface="Agency FB" panose="020B0503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Travail de longue </a:t>
            </a:r>
            <a:r>
              <a:rPr lang="en-GB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haleine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en-GB" sz="2400" dirty="0">
                <a:latin typeface="Agency FB" panose="020B0503020202020204" pitchFamily="34" charset="0"/>
              </a:rPr>
              <a:t>Collaboration et </a:t>
            </a:r>
            <a:r>
              <a:rPr lang="en-GB" sz="2400" dirty="0" err="1">
                <a:latin typeface="Agency FB" panose="020B0503020202020204" pitchFamily="34" charset="0"/>
              </a:rPr>
              <a:t>réflexion</a:t>
            </a:r>
            <a:r>
              <a:rPr lang="en-GB" sz="2400" dirty="0">
                <a:latin typeface="Agency FB" panose="020B0503020202020204" pitchFamily="34" charset="0"/>
              </a:rPr>
              <a:t> entre </a:t>
            </a:r>
            <a:r>
              <a:rPr lang="en-GB" sz="2400" dirty="0" err="1">
                <a:latin typeface="Agency FB" panose="020B0503020202020204" pitchFamily="34" charset="0"/>
              </a:rPr>
              <a:t>collègues</a:t>
            </a:r>
            <a:endParaRPr lang="en-GB" sz="2400" dirty="0">
              <a:latin typeface="Agency FB" panose="020B0503020202020204" pitchFamily="34" charset="0"/>
            </a:endParaRPr>
          </a:p>
          <a:p>
            <a:pPr algn="ctr"/>
            <a:r>
              <a:rPr lang="en-GB" sz="2400" dirty="0" err="1">
                <a:latin typeface="Agency FB" panose="020B0503020202020204" pitchFamily="34" charset="0"/>
              </a:rPr>
              <a:t>Partenariat</a:t>
            </a:r>
            <a:r>
              <a:rPr lang="en-GB" sz="2400" dirty="0">
                <a:latin typeface="Agency FB" panose="020B0503020202020204" pitchFamily="34" charset="0"/>
              </a:rPr>
              <a:t> avec le </a:t>
            </a:r>
            <a:r>
              <a:rPr lang="en-GB" sz="2400" dirty="0" err="1">
                <a:latin typeface="Agency FB" panose="020B0503020202020204" pitchFamily="34" charset="0"/>
              </a:rPr>
              <a:t>documentaliste</a:t>
            </a:r>
            <a:r>
              <a:rPr lang="en-GB" sz="2400" dirty="0">
                <a:latin typeface="Agency FB" panose="020B05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38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4F1B5-AF54-499F-8A73-0C63A610A33A}"/>
              </a:ext>
            </a:extLst>
          </p:cNvPr>
          <p:cNvSpPr/>
          <p:nvPr/>
        </p:nvSpPr>
        <p:spPr>
          <a:xfrm>
            <a:off x="522104" y="1548825"/>
            <a:ext cx="11250796" cy="41857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Rallye lecture interclasses / inter-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degrés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(speed-booking ?) </a:t>
            </a:r>
          </a:p>
          <a:p>
            <a:pPr marL="457200" indent="-457200">
              <a:buFontTx/>
              <a:buChar char="-"/>
            </a:pP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Club lecture plus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en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lien avec les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professeurs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de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français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/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d’anglais</a:t>
            </a:r>
            <a:endParaRPr lang="en-GB" sz="3800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Boite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à livres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en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libre-service (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dépôt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et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emprunt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libre) </a:t>
            </a:r>
          </a:p>
          <a:p>
            <a:pPr marL="457200" indent="-457200">
              <a:buFontTx/>
              <a:buChar char="-"/>
            </a:pP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Chroniques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de lecture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diffusées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par E-sidoc, la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webradio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, … </a:t>
            </a:r>
          </a:p>
          <a:p>
            <a:pPr marL="457200" indent="-457200">
              <a:buFontTx/>
              <a:buChar char="-"/>
            </a:pP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Livres audio /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numériques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en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libre-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accès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dans le CDI. </a:t>
            </a:r>
          </a:p>
          <a:p>
            <a:pPr marL="457200" indent="-457200">
              <a:buFontTx/>
              <a:buChar char="-"/>
            </a:pP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Sélections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thématiques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de documents, via e-sidoc</a:t>
            </a:r>
          </a:p>
          <a:p>
            <a:pPr marL="457200" indent="-457200">
              <a:buFontTx/>
              <a:buChar char="-"/>
            </a:pP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Séances de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ciné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-club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en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partenariat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avec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l’Institut</a:t>
            </a:r>
            <a:r>
              <a:rPr lang="en-GB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sz="3800" dirty="0" err="1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Français</a:t>
            </a:r>
            <a:endParaRPr lang="en-GB" sz="3800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5675A2-4B90-452C-BEC3-006EE9D6B29B}"/>
              </a:ext>
            </a:extLst>
          </p:cNvPr>
          <p:cNvSpPr/>
          <p:nvPr/>
        </p:nvSpPr>
        <p:spPr>
          <a:xfrm>
            <a:off x="522104" y="455769"/>
            <a:ext cx="64540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Promotion de la lecture et de la culture </a:t>
            </a:r>
          </a:p>
        </p:txBody>
      </p:sp>
    </p:spTree>
    <p:extLst>
      <p:ext uri="{BB962C8B-B14F-4D97-AF65-F5344CB8AC3E}">
        <p14:creationId xmlns:p14="http://schemas.microsoft.com/office/powerpoint/2010/main" val="38848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4F1B5-AF54-499F-8A73-0C63A610A33A}"/>
              </a:ext>
            </a:extLst>
          </p:cNvPr>
          <p:cNvSpPr/>
          <p:nvPr/>
        </p:nvSpPr>
        <p:spPr>
          <a:xfrm>
            <a:off x="470601" y="1628507"/>
            <a:ext cx="11250796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Inventaire et désherbage des documentaires. </a:t>
            </a:r>
          </a:p>
          <a:p>
            <a:pPr marL="457200" indent="-457200">
              <a:buFontTx/>
              <a:buChar char="-"/>
            </a:pPr>
            <a:r>
              <a:rPr lang="fr-FR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Indexation des DVD et des séries de lecture restantes</a:t>
            </a:r>
          </a:p>
          <a:p>
            <a:pPr marL="457200" indent="-457200">
              <a:buFontTx/>
              <a:buChar char="-"/>
            </a:pPr>
            <a:r>
              <a:rPr lang="fr-FR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Installer les modules BCDI Web et mettre en service E-sidoc </a:t>
            </a:r>
          </a:p>
          <a:p>
            <a:pPr marL="457200" indent="-457200">
              <a:buFontTx/>
              <a:buChar char="-"/>
            </a:pPr>
            <a:r>
              <a:rPr lang="fr-FR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Réserver la gde salle vitrée au travail individuel au calme</a:t>
            </a:r>
          </a:p>
          <a:p>
            <a:pPr marL="457200" indent="-457200">
              <a:buFontTx/>
              <a:buChar char="-"/>
            </a:pPr>
            <a:r>
              <a:rPr lang="fr-FR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Classer les magazines dans des boites par titre et par année </a:t>
            </a:r>
          </a:p>
          <a:p>
            <a:pPr marL="457200" indent="-457200">
              <a:buFontTx/>
              <a:buChar char="-"/>
            </a:pPr>
            <a:r>
              <a:rPr lang="fr-FR" sz="3800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Équiper les chaises métalliques de patins (niveau sonore moindre). </a:t>
            </a:r>
            <a:endParaRPr lang="en-GB" sz="3800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5675A2-4B90-452C-BEC3-006EE9D6B29B}"/>
              </a:ext>
            </a:extLst>
          </p:cNvPr>
          <p:cNvSpPr/>
          <p:nvPr/>
        </p:nvSpPr>
        <p:spPr>
          <a:xfrm>
            <a:off x="1338928" y="627219"/>
            <a:ext cx="95141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Activités de gestion du fonds et d’aménagement de l’espace</a:t>
            </a:r>
            <a:endParaRPr lang="en-GB" sz="36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15860B-9A22-4EAC-A3FE-B2245DC5AAF6}"/>
              </a:ext>
            </a:extLst>
          </p:cNvPr>
          <p:cNvSpPr txBox="1"/>
          <p:nvPr/>
        </p:nvSpPr>
        <p:spPr>
          <a:xfrm>
            <a:off x="2571750" y="2700338"/>
            <a:ext cx="8215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solidFill>
                  <a:srgbClr val="FF0000"/>
                </a:solidFill>
                <a:latin typeface="Agency FB" panose="020B0503020202020204" pitchFamily="34" charset="0"/>
              </a:rPr>
              <a:t>Merci pour votre attention ! </a:t>
            </a:r>
            <a:endParaRPr lang="en-GB" sz="66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414452-D779-49EE-9FA5-2863963285C2}"/>
              </a:ext>
            </a:extLst>
          </p:cNvPr>
          <p:cNvSpPr/>
          <p:nvPr/>
        </p:nvSpPr>
        <p:spPr>
          <a:xfrm>
            <a:off x="410816" y="3033086"/>
            <a:ext cx="11228415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Tout au long de </a:t>
            </a:r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l’année</a:t>
            </a:r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</a:p>
          <a:p>
            <a:endParaRPr lang="en-GB" sz="800" dirty="0">
              <a:latin typeface="Agency FB" panose="020B0503020202020204" pitchFamily="34" charset="0"/>
            </a:endParaRPr>
          </a:p>
          <a:p>
            <a:r>
              <a:rPr lang="en-GB" sz="4400" dirty="0">
                <a:latin typeface="Agency FB" panose="020B0503020202020204" pitchFamily="34" charset="0"/>
              </a:rPr>
              <a:t>93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jours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d’ouverture</a:t>
            </a:r>
            <a:r>
              <a:rPr lang="en-GB" sz="2800" dirty="0">
                <a:latin typeface="Agency FB" panose="020B0503020202020204" pitchFamily="34" charset="0"/>
              </a:rPr>
              <a:t> au public (de </a:t>
            </a:r>
            <a:r>
              <a:rPr lang="en-GB" sz="2800" dirty="0" err="1">
                <a:latin typeface="Agency FB" panose="020B0503020202020204" pitchFamily="34" charset="0"/>
              </a:rPr>
              <a:t>septembre</a:t>
            </a:r>
            <a:r>
              <a:rPr lang="en-GB" sz="2800" dirty="0">
                <a:latin typeface="Agency FB" panose="020B0503020202020204" pitchFamily="34" charset="0"/>
              </a:rPr>
              <a:t> 2019 à </a:t>
            </a:r>
            <a:r>
              <a:rPr lang="en-GB" sz="2800" dirty="0" err="1">
                <a:latin typeface="Agency FB" panose="020B0503020202020204" pitchFamily="34" charset="0"/>
              </a:rPr>
              <a:t>février</a:t>
            </a:r>
            <a:r>
              <a:rPr lang="en-GB" sz="2800" dirty="0">
                <a:latin typeface="Agency FB" panose="020B0503020202020204" pitchFamily="34" charset="0"/>
              </a:rPr>
              <a:t> 2020)</a:t>
            </a:r>
          </a:p>
          <a:p>
            <a:r>
              <a:rPr lang="en-GB" sz="4000" dirty="0">
                <a:latin typeface="Agency FB" panose="020B0503020202020204" pitchFamily="34" charset="0"/>
              </a:rPr>
              <a:t>6130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élèves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sont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venus</a:t>
            </a:r>
            <a:r>
              <a:rPr lang="en-GB" sz="2800" dirty="0">
                <a:latin typeface="Agency FB" panose="020B0503020202020204" pitchFamily="34" charset="0"/>
              </a:rPr>
              <a:t> au CDI </a:t>
            </a:r>
          </a:p>
          <a:p>
            <a:r>
              <a:rPr lang="en-GB" sz="2800" dirty="0">
                <a:latin typeface="Agency FB" panose="020B0503020202020204" pitchFamily="34" charset="0"/>
              </a:rPr>
              <a:t>Moyenne de </a:t>
            </a:r>
            <a:r>
              <a:rPr lang="en-GB" sz="4400" dirty="0">
                <a:latin typeface="Agency FB" panose="020B0503020202020204" pitchFamily="34" charset="0"/>
              </a:rPr>
              <a:t>66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élèves</a:t>
            </a:r>
            <a:r>
              <a:rPr lang="en-GB" sz="2800" dirty="0">
                <a:latin typeface="Agency FB" panose="020B0503020202020204" pitchFamily="34" charset="0"/>
              </a:rPr>
              <a:t> par jour.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779CDE-309B-4A76-B918-8E7E33D710D2}"/>
              </a:ext>
            </a:extLst>
          </p:cNvPr>
          <p:cNvSpPr/>
          <p:nvPr/>
        </p:nvSpPr>
        <p:spPr>
          <a:xfrm>
            <a:off x="914400" y="344592"/>
            <a:ext cx="6321287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Fréquentation</a:t>
            </a:r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  <a:cs typeface="Aharoni" panose="02010803020104030203" pitchFamily="2" charset="-79"/>
              </a:rPr>
              <a:t> du CDI</a:t>
            </a:r>
          </a:p>
          <a:p>
            <a:endParaRPr lang="en-GB" sz="800" dirty="0"/>
          </a:p>
          <a:p>
            <a:r>
              <a:rPr lang="en-GB" sz="2800" dirty="0">
                <a:latin typeface="Agency FB" panose="020B0503020202020204" pitchFamily="34" charset="0"/>
              </a:rPr>
              <a:t>Public </a:t>
            </a:r>
            <a:r>
              <a:rPr lang="en-GB" sz="2800" dirty="0" err="1">
                <a:latin typeface="Agency FB" panose="020B0503020202020204" pitchFamily="34" charset="0"/>
              </a:rPr>
              <a:t>d’habitués</a:t>
            </a:r>
            <a:r>
              <a:rPr lang="en-GB" sz="2800" dirty="0">
                <a:latin typeface="Agency FB" panose="020B0503020202020204" pitchFamily="34" charset="0"/>
              </a:rPr>
              <a:t>. </a:t>
            </a:r>
          </a:p>
          <a:p>
            <a:r>
              <a:rPr lang="en-GB" sz="2800" dirty="0">
                <a:latin typeface="Agency FB" panose="020B0503020202020204" pitchFamily="34" charset="0"/>
              </a:rPr>
              <a:t>Utilisation du </a:t>
            </a:r>
            <a:r>
              <a:rPr lang="en-GB" sz="2800" dirty="0" err="1">
                <a:latin typeface="Agency FB" panose="020B0503020202020204" pitchFamily="34" charset="0"/>
              </a:rPr>
              <a:t>logiciel</a:t>
            </a:r>
            <a:r>
              <a:rPr lang="en-GB" sz="2800" dirty="0">
                <a:latin typeface="Agency FB" panose="020B0503020202020204" pitchFamily="34" charset="0"/>
              </a:rPr>
              <a:t> CDI Stat. </a:t>
            </a:r>
          </a:p>
          <a:p>
            <a:r>
              <a:rPr lang="en-GB" sz="2800" dirty="0">
                <a:latin typeface="Agency FB" panose="020B0503020202020204" pitchFamily="34" charset="0"/>
              </a:rPr>
              <a:t>Nouvelle habitude </a:t>
            </a:r>
            <a:r>
              <a:rPr lang="en-GB" sz="2800" dirty="0" err="1">
                <a:latin typeface="Agency FB" panose="020B0503020202020204" pitchFamily="34" charset="0"/>
              </a:rPr>
              <a:t>vite</a:t>
            </a:r>
            <a:r>
              <a:rPr lang="en-GB" sz="2800" dirty="0">
                <a:latin typeface="Agency FB" panose="020B0503020202020204" pitchFamily="34" charset="0"/>
              </a:rPr>
              <a:t> prise par les </a:t>
            </a:r>
            <a:r>
              <a:rPr lang="en-GB" sz="2800" dirty="0" err="1">
                <a:latin typeface="Agency FB" panose="020B0503020202020204" pitchFamily="34" charset="0"/>
              </a:rPr>
              <a:t>élèves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</a:p>
          <a:p>
            <a:r>
              <a:rPr lang="en-GB" sz="2800" dirty="0" err="1">
                <a:latin typeface="Agency FB" panose="020B0503020202020204" pitchFamily="34" charset="0"/>
              </a:rPr>
              <a:t>Limite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d'accueil</a:t>
            </a:r>
            <a:r>
              <a:rPr lang="en-GB" sz="2800" dirty="0">
                <a:latin typeface="Agency FB" panose="020B0503020202020204" pitchFamily="34" charset="0"/>
              </a:rPr>
              <a:t> par </a:t>
            </a:r>
            <a:r>
              <a:rPr lang="en-GB" sz="2800" dirty="0" err="1">
                <a:latin typeface="Agency FB" panose="020B0503020202020204" pitchFamily="34" charset="0"/>
              </a:rPr>
              <a:t>heure</a:t>
            </a:r>
            <a:r>
              <a:rPr lang="en-GB" sz="2800" dirty="0">
                <a:latin typeface="Agency FB" panose="020B0503020202020204" pitchFamily="34" charset="0"/>
              </a:rPr>
              <a:t> : 30 </a:t>
            </a:r>
            <a:r>
              <a:rPr lang="en-GB" sz="2800" dirty="0" err="1">
                <a:latin typeface="Agency FB" panose="020B0503020202020204" pitchFamily="34" charset="0"/>
              </a:rPr>
              <a:t>élèves</a:t>
            </a:r>
            <a:r>
              <a:rPr lang="en-GB" sz="2800" dirty="0">
                <a:latin typeface="Agency FB" panose="020B0503020202020204" pitchFamily="34" charset="0"/>
              </a:rPr>
              <a:t> (</a:t>
            </a:r>
            <a:r>
              <a:rPr lang="en-GB" sz="2800" dirty="0" err="1">
                <a:latin typeface="Agency FB" panose="020B0503020202020204" pitchFamily="34" charset="0"/>
              </a:rPr>
              <a:t>ou</a:t>
            </a:r>
            <a:r>
              <a:rPr lang="en-GB" sz="2800" dirty="0">
                <a:latin typeface="Agency FB" panose="020B0503020202020204" pitchFamily="34" charset="0"/>
              </a:rPr>
              <a:t> un </a:t>
            </a:r>
            <a:r>
              <a:rPr lang="en-GB" sz="2800" dirty="0" err="1">
                <a:latin typeface="Agency FB" panose="020B0503020202020204" pitchFamily="34" charset="0"/>
              </a:rPr>
              <a:t>peu</a:t>
            </a:r>
            <a:r>
              <a:rPr lang="en-GB" sz="2800" dirty="0">
                <a:latin typeface="Agency FB" panose="020B0503020202020204" pitchFamily="34" charset="0"/>
              </a:rPr>
              <a:t> plus).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2BC593-D57C-483F-BAE7-E83AE14A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244" y="3070659"/>
            <a:ext cx="5699987" cy="5792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53AB73-2E19-4A02-8868-A94F7E68A58D}"/>
              </a:ext>
            </a:extLst>
          </p:cNvPr>
          <p:cNvSpPr/>
          <p:nvPr/>
        </p:nvSpPr>
        <p:spPr>
          <a:xfrm>
            <a:off x="4578321" y="4640284"/>
            <a:ext cx="6725784" cy="1692771"/>
          </a:xfrm>
          <a:prstGeom prst="rect">
            <a:avLst/>
          </a:prstGeom>
          <a:solidFill>
            <a:srgbClr val="92D05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Agency FB" panose="020B0503020202020204" pitchFamily="34" charset="0"/>
              </a:rPr>
              <a:t>Très</a:t>
            </a:r>
            <a:r>
              <a:rPr lang="en-GB" sz="2400" b="1" dirty="0">
                <a:latin typeface="Agency FB" panose="020B0503020202020204" pitchFamily="34" charset="0"/>
              </a:rPr>
              <a:t> forte variation de </a:t>
            </a:r>
            <a:r>
              <a:rPr lang="en-GB" sz="2400" b="1" dirty="0" err="1">
                <a:latin typeface="Agency FB" panose="020B0503020202020204" pitchFamily="34" charset="0"/>
              </a:rPr>
              <a:t>fréquentation</a:t>
            </a:r>
            <a:r>
              <a:rPr lang="en-GB" sz="2400" b="1" dirty="0">
                <a:latin typeface="Agency FB" panose="020B0503020202020204" pitchFamily="34" charset="0"/>
              </a:rPr>
              <a:t> </a:t>
            </a:r>
            <a:r>
              <a:rPr lang="en-GB" sz="2400" b="1" dirty="0" err="1">
                <a:latin typeface="Agency FB" panose="020B0503020202020204" pitchFamily="34" charset="0"/>
              </a:rPr>
              <a:t>selon</a:t>
            </a:r>
            <a:r>
              <a:rPr lang="en-GB" sz="2400" b="1" dirty="0">
                <a:latin typeface="Agency FB" panose="020B0503020202020204" pitchFamily="34" charset="0"/>
              </a:rPr>
              <a:t> les </a:t>
            </a:r>
            <a:r>
              <a:rPr lang="en-GB" sz="2400" b="1" dirty="0" err="1">
                <a:latin typeface="Agency FB" panose="020B0503020202020204" pitchFamily="34" charset="0"/>
              </a:rPr>
              <a:t>mois</a:t>
            </a:r>
            <a:r>
              <a:rPr lang="en-GB" sz="2400" b="1" dirty="0">
                <a:latin typeface="Agency FB" panose="020B0503020202020204" pitchFamily="34" charset="0"/>
              </a:rPr>
              <a:t> : 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gency FB" panose="020B0503020202020204" pitchFamily="34" charset="0"/>
              </a:rPr>
              <a:t>températures</a:t>
            </a:r>
            <a:r>
              <a:rPr lang="en-GB" sz="2400" dirty="0">
                <a:latin typeface="Agency FB" panose="020B0503020202020204" pitchFamily="34" charset="0"/>
              </a:rPr>
              <a:t> plus </a:t>
            </a:r>
            <a:r>
              <a:rPr lang="en-GB" sz="2400" dirty="0" err="1">
                <a:latin typeface="Agency FB" panose="020B0503020202020204" pitchFamily="34" charset="0"/>
              </a:rPr>
              <a:t>chaudes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en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septembre</a:t>
            </a:r>
            <a:r>
              <a:rPr lang="en-GB" sz="2400" dirty="0">
                <a:latin typeface="Agency FB" panose="020B0503020202020204" pitchFamily="34" charset="0"/>
              </a:rPr>
              <a:t> - </a:t>
            </a:r>
            <a:r>
              <a:rPr lang="en-GB" sz="2400" dirty="0" err="1">
                <a:latin typeface="Agency FB" panose="020B0503020202020204" pitchFamily="34" charset="0"/>
              </a:rPr>
              <a:t>octobre</a:t>
            </a:r>
            <a:r>
              <a:rPr lang="en-GB" sz="2400" dirty="0">
                <a:latin typeface="Agency FB" panose="020B0503020202020204" pitchFamily="34" charset="0"/>
              </a:rPr>
              <a:t>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gency FB" panose="020B0503020202020204" pitchFamily="34" charset="0"/>
              </a:rPr>
              <a:t>ouverture</a:t>
            </a:r>
            <a:r>
              <a:rPr lang="en-GB" sz="2400" dirty="0">
                <a:latin typeface="Agency FB" panose="020B0503020202020204" pitchFamily="34" charset="0"/>
              </a:rPr>
              <a:t> du Foyer des </a:t>
            </a:r>
            <a:r>
              <a:rPr lang="en-GB" sz="2400" dirty="0" err="1">
                <a:latin typeface="Agency FB" panose="020B0503020202020204" pitchFamily="34" charset="0"/>
              </a:rPr>
              <a:t>élèves</a:t>
            </a:r>
            <a:r>
              <a:rPr lang="en-GB" sz="2400" dirty="0">
                <a:latin typeface="Agency FB" panose="020B0503020202020204" pitchFamily="34" charset="0"/>
              </a:rPr>
              <a:t> (</a:t>
            </a:r>
            <a:r>
              <a:rPr lang="en-GB" sz="2400" dirty="0" err="1">
                <a:latin typeface="Agency FB" panose="020B0503020202020204" pitchFamily="34" charset="0"/>
              </a:rPr>
              <a:t>possibilités</a:t>
            </a:r>
            <a:r>
              <a:rPr lang="en-GB" sz="2400" dirty="0">
                <a:latin typeface="Agency FB" panose="020B0503020202020204" pitchFamily="34" charset="0"/>
              </a:rPr>
              <a:t> accrues de détente)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gency FB" panose="020B0503020202020204" pitchFamily="34" charset="0"/>
              </a:rPr>
              <a:t>mois</a:t>
            </a:r>
            <a:r>
              <a:rPr lang="en-GB" sz="2400" dirty="0">
                <a:latin typeface="Agency FB" panose="020B0503020202020204" pitchFamily="34" charset="0"/>
              </a:rPr>
              <a:t> de </a:t>
            </a:r>
            <a:r>
              <a:rPr lang="en-GB" sz="2400" dirty="0" err="1">
                <a:latin typeface="Agency FB" panose="020B0503020202020204" pitchFamily="34" charset="0"/>
              </a:rPr>
              <a:t>décembre</a:t>
            </a:r>
            <a:r>
              <a:rPr lang="en-GB" sz="2400" dirty="0">
                <a:latin typeface="Agency FB" panose="020B0503020202020204" pitchFamily="34" charset="0"/>
              </a:rPr>
              <a:t> </a:t>
            </a:r>
            <a:r>
              <a:rPr lang="en-GB" sz="2400" dirty="0" err="1">
                <a:latin typeface="Agency FB" panose="020B0503020202020204" pitchFamily="34" charset="0"/>
              </a:rPr>
              <a:t>très</a:t>
            </a:r>
            <a:r>
              <a:rPr lang="en-GB" sz="2400" dirty="0">
                <a:latin typeface="Agency FB" panose="020B0503020202020204" pitchFamily="34" charset="0"/>
              </a:rPr>
              <a:t> court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543095-2DD4-43E9-83A9-E9129E42D0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42" y="398930"/>
            <a:ext cx="3964689" cy="244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5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664696-BEC1-497C-916E-627DC7CB10DF}"/>
              </a:ext>
            </a:extLst>
          </p:cNvPr>
          <p:cNvSpPr/>
          <p:nvPr/>
        </p:nvSpPr>
        <p:spPr>
          <a:xfrm>
            <a:off x="616639" y="932419"/>
            <a:ext cx="6298378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gency FB" panose="020B0503020202020204" pitchFamily="34" charset="0"/>
              </a:rPr>
              <a:t>CDI </a:t>
            </a:r>
            <a:r>
              <a:rPr lang="en-GB" sz="2800" dirty="0" err="1">
                <a:latin typeface="Agency FB" panose="020B0503020202020204" pitchFamily="34" charset="0"/>
              </a:rPr>
              <a:t>utilisé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comme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4400" dirty="0">
                <a:solidFill>
                  <a:srgbClr val="00B050"/>
                </a:solidFill>
                <a:latin typeface="Agency FB" panose="020B0503020202020204" pitchFamily="34" charset="0"/>
              </a:rPr>
              <a:t>salle de permanence </a:t>
            </a:r>
          </a:p>
          <a:p>
            <a:r>
              <a:rPr lang="en-GB" sz="2800" dirty="0">
                <a:latin typeface="Agency FB" panose="020B0503020202020204" pitchFamily="34" charset="0"/>
                <a:cs typeface="Calibri Light" panose="020F0302020204030204" pitchFamily="34" charset="0"/>
              </a:rPr>
              <a:t>	→ </a:t>
            </a:r>
            <a:r>
              <a:rPr lang="en-GB" sz="2800" dirty="0">
                <a:latin typeface="Agency FB" panose="020B0503020202020204" pitchFamily="34" charset="0"/>
              </a:rPr>
              <a:t>première </a:t>
            </a:r>
            <a:r>
              <a:rPr lang="en-GB" sz="2800" dirty="0" err="1">
                <a:latin typeface="Agency FB" panose="020B0503020202020204" pitchFamily="34" charset="0"/>
              </a:rPr>
              <a:t>ou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dernière</a:t>
            </a:r>
            <a:r>
              <a:rPr lang="en-GB" sz="2800" dirty="0">
                <a:latin typeface="Agency FB" panose="020B0503020202020204" pitchFamily="34" charset="0"/>
              </a:rPr>
              <a:t> </a:t>
            </a:r>
            <a:r>
              <a:rPr lang="en-GB" sz="2800" dirty="0" err="1">
                <a:latin typeface="Agency FB" panose="020B0503020202020204" pitchFamily="34" charset="0"/>
              </a:rPr>
              <a:t>heure</a:t>
            </a:r>
            <a:r>
              <a:rPr lang="en-GB" sz="2800" dirty="0">
                <a:latin typeface="Agency FB" panose="020B0503020202020204" pitchFamily="34" charset="0"/>
              </a:rPr>
              <a:t> de la </a:t>
            </a:r>
            <a:r>
              <a:rPr lang="en-GB" sz="2800" dirty="0" err="1">
                <a:latin typeface="Agency FB" panose="020B0503020202020204" pitchFamily="34" charset="0"/>
              </a:rPr>
              <a:t>journée</a:t>
            </a:r>
            <a:endParaRPr lang="en-GB" sz="2800" dirty="0">
              <a:latin typeface="Agency FB" panose="020B0503020202020204" pitchFamily="34" charset="0"/>
            </a:endParaRPr>
          </a:p>
          <a:p>
            <a:r>
              <a:rPr lang="en-GB" sz="2800" dirty="0">
                <a:latin typeface="Agency FB" panose="020B0503020202020204" pitchFamily="34" charset="0"/>
                <a:cs typeface="Calibri Light" panose="020F0302020204030204" pitchFamily="34" charset="0"/>
              </a:rPr>
              <a:t>	→ </a:t>
            </a:r>
            <a:r>
              <a:rPr lang="en-GB" sz="2800" dirty="0">
                <a:latin typeface="Agency FB" panose="020B0503020202020204" pitchFamily="34" charset="0"/>
              </a:rPr>
              <a:t>pause </a:t>
            </a:r>
            <a:r>
              <a:rPr lang="en-GB" sz="2800" dirty="0" err="1">
                <a:latin typeface="Agency FB" panose="020B0503020202020204" pitchFamily="34" charset="0"/>
              </a:rPr>
              <a:t>méridienne</a:t>
            </a:r>
            <a:endParaRPr lang="en-GB" sz="2800" dirty="0">
              <a:latin typeface="Agency FB" panose="020B0503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7F3E84-B2D0-4D3F-AC09-ACDA2742979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" b="14334"/>
          <a:stretch/>
        </p:blipFill>
        <p:spPr bwMode="auto">
          <a:xfrm>
            <a:off x="446797" y="3566318"/>
            <a:ext cx="4464147" cy="283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E7FE88-564A-47B7-BECB-5D62E606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52" y="919683"/>
            <a:ext cx="4610651" cy="34865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A3E0CB-AC67-4513-9B7D-08A1E74813DF}"/>
              </a:ext>
            </a:extLst>
          </p:cNvPr>
          <p:cNvSpPr/>
          <p:nvPr/>
        </p:nvSpPr>
        <p:spPr>
          <a:xfrm>
            <a:off x="5008164" y="4869338"/>
            <a:ext cx="662724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dirty="0">
                <a:latin typeface="Agency FB" panose="020B0503020202020204" pitchFamily="34" charset="0"/>
              </a:rPr>
              <a:t>On </a:t>
            </a:r>
            <a:r>
              <a:rPr lang="en-GB" sz="4000" dirty="0" err="1">
                <a:latin typeface="Agency FB" panose="020B0503020202020204" pitchFamily="34" charset="0"/>
              </a:rPr>
              <a:t>vient</a:t>
            </a:r>
            <a:r>
              <a:rPr lang="en-GB" sz="4000" dirty="0">
                <a:latin typeface="Agency FB" panose="020B0503020202020204" pitchFamily="34" charset="0"/>
              </a:rPr>
              <a:t> au CDI pour faire le travail </a:t>
            </a:r>
          </a:p>
          <a:p>
            <a:r>
              <a:rPr lang="en-GB" sz="4000" dirty="0" err="1">
                <a:latin typeface="Agency FB" panose="020B0503020202020204" pitchFamily="34" charset="0"/>
              </a:rPr>
              <a:t>juste</a:t>
            </a:r>
            <a:r>
              <a:rPr lang="en-GB" sz="4000" dirty="0">
                <a:latin typeface="Agency FB" panose="020B0503020202020204" pitchFamily="34" charset="0"/>
              </a:rPr>
              <a:t> </a:t>
            </a:r>
            <a:r>
              <a:rPr lang="en-GB" sz="4000" dirty="0" err="1">
                <a:latin typeface="Agency FB" panose="020B0503020202020204" pitchFamily="34" charset="0"/>
              </a:rPr>
              <a:t>avant</a:t>
            </a:r>
            <a:r>
              <a:rPr lang="en-GB" sz="4000" dirty="0">
                <a:latin typeface="Agency FB" panose="020B0503020202020204" pitchFamily="34" charset="0"/>
              </a:rPr>
              <a:t> </a:t>
            </a:r>
            <a:r>
              <a:rPr lang="en-GB" sz="4000" dirty="0" err="1">
                <a:latin typeface="Agency FB" panose="020B0503020202020204" pitchFamily="34" charset="0"/>
              </a:rPr>
              <a:t>ou</a:t>
            </a:r>
            <a:r>
              <a:rPr lang="en-GB" sz="4000" dirty="0">
                <a:latin typeface="Agency FB" panose="020B0503020202020204" pitchFamily="34" charset="0"/>
              </a:rPr>
              <a:t> </a:t>
            </a:r>
            <a:r>
              <a:rPr lang="en-GB" sz="4000" dirty="0" err="1">
                <a:latin typeface="Agency FB" panose="020B0503020202020204" pitchFamily="34" charset="0"/>
              </a:rPr>
              <a:t>juste</a:t>
            </a:r>
            <a:r>
              <a:rPr lang="en-GB" sz="4000" dirty="0">
                <a:latin typeface="Agency FB" panose="020B0503020202020204" pitchFamily="34" charset="0"/>
              </a:rPr>
              <a:t> après le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week-end</a:t>
            </a:r>
            <a:r>
              <a:rPr lang="en-GB" sz="4000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3A66A8-6089-4A63-ADDE-DD9242545280}"/>
              </a:ext>
            </a:extLst>
          </p:cNvPr>
          <p:cNvSpPr/>
          <p:nvPr/>
        </p:nvSpPr>
        <p:spPr>
          <a:xfrm>
            <a:off x="616639" y="105015"/>
            <a:ext cx="6433171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Fréquentation</a:t>
            </a:r>
            <a:r>
              <a:rPr lang="en-GB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 par jour et par </a:t>
            </a:r>
            <a:r>
              <a:rPr lang="en-GB" sz="4000" b="1" dirty="0" err="1">
                <a:solidFill>
                  <a:srgbClr val="FF0000"/>
                </a:solidFill>
                <a:latin typeface="Agency FB" panose="020B0503020202020204" pitchFamily="34" charset="0"/>
              </a:rPr>
              <a:t>heure</a:t>
            </a:r>
            <a:endParaRPr lang="en-GB" sz="40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0B725-999A-4C97-B264-96D262388FBB}"/>
              </a:ext>
            </a:extLst>
          </p:cNvPr>
          <p:cNvSpPr/>
          <p:nvPr/>
        </p:nvSpPr>
        <p:spPr>
          <a:xfrm>
            <a:off x="1329351" y="2763613"/>
            <a:ext cx="36788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err="1">
                <a:latin typeface="Agency FB" panose="020B0503020202020204" pitchFamily="34" charset="0"/>
              </a:rPr>
              <a:t>Jours</a:t>
            </a:r>
            <a:r>
              <a:rPr lang="en-GB" sz="3200" u="sng" dirty="0">
                <a:latin typeface="Agency FB" panose="020B0503020202020204" pitchFamily="34" charset="0"/>
              </a:rPr>
              <a:t> les plus </a:t>
            </a:r>
            <a:r>
              <a:rPr lang="en-GB" sz="3200" u="sng" dirty="0" err="1">
                <a:latin typeface="Agency FB" panose="020B0503020202020204" pitchFamily="34" charset="0"/>
              </a:rPr>
              <a:t>fréquentés</a:t>
            </a:r>
            <a:r>
              <a:rPr lang="en-GB" sz="3200" dirty="0">
                <a:latin typeface="Agency FB" panose="020B0503020202020204" pitchFamily="34" charset="0"/>
              </a:rPr>
              <a:t> : </a:t>
            </a:r>
          </a:p>
          <a:p>
            <a:r>
              <a:rPr lang="en-GB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dimanche</a:t>
            </a:r>
            <a: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et </a:t>
            </a:r>
            <a:r>
              <a:rPr lang="en-GB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jeudi</a:t>
            </a:r>
            <a: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8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739A3-F9BA-4F1E-B498-B5AE70952F0F}"/>
              </a:ext>
            </a:extLst>
          </p:cNvPr>
          <p:cNvSpPr/>
          <p:nvPr/>
        </p:nvSpPr>
        <p:spPr>
          <a:xfrm>
            <a:off x="5692856" y="4332021"/>
            <a:ext cx="1957387" cy="178510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highlight>
                  <a:srgbClr val="FFFF00"/>
                </a:highlight>
                <a:latin typeface="Agency FB" panose="020B0503020202020204" pitchFamily="34" charset="0"/>
              </a:rPr>
              <a:t>Première</a:t>
            </a:r>
          </a:p>
          <a:p>
            <a:pPr algn="ctr"/>
            <a:r>
              <a:rPr lang="fr-FR" sz="2200" dirty="0">
                <a:highlight>
                  <a:srgbClr val="FFFF00"/>
                </a:highlight>
                <a:latin typeface="Agency FB" panose="020B0503020202020204" pitchFamily="34" charset="0"/>
              </a:rPr>
              <a:t>Terminale </a:t>
            </a:r>
            <a:r>
              <a:rPr lang="fr-FR" sz="2200" dirty="0"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fr-FR" sz="2200" dirty="0">
                <a:latin typeface="Agency FB" panose="020B0503020202020204" pitchFamily="34" charset="0"/>
              </a:rPr>
              <a:t>travail à plusieurs dans la salle réservée.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D3D589-7E0D-406C-A18F-E45165764233}"/>
              </a:ext>
            </a:extLst>
          </p:cNvPr>
          <p:cNvSpPr/>
          <p:nvPr/>
        </p:nvSpPr>
        <p:spPr>
          <a:xfrm>
            <a:off x="248057" y="140710"/>
            <a:ext cx="4652236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gency FB" panose="020B0503020202020204" pitchFamily="34" charset="0"/>
              </a:rPr>
              <a:t>Fréquentation par classe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4E913-7624-425A-9EA1-6B479E4AA1AC}"/>
              </a:ext>
            </a:extLst>
          </p:cNvPr>
          <p:cNvSpPr/>
          <p:nvPr/>
        </p:nvSpPr>
        <p:spPr>
          <a:xfrm>
            <a:off x="297212" y="980128"/>
            <a:ext cx="1048985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>
                <a:latin typeface="Agency FB" panose="020B0503020202020204" pitchFamily="34" charset="0"/>
              </a:rPr>
              <a:t>Très variable selon les classes</a:t>
            </a:r>
          </a:p>
          <a:p>
            <a:r>
              <a:rPr lang="fr-FR" sz="2800" dirty="0">
                <a:latin typeface="Agency FB" panose="020B0503020202020204" pitchFamily="34" charset="0"/>
              </a:rPr>
              <a:t>Élèves de la Sixième à la Quatrième viennent très souvent pour des activités assez variées.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36FB48-A446-4FBA-AC8C-13068EB58DA1}"/>
              </a:ext>
            </a:extLst>
          </p:cNvPr>
          <p:cNvSpPr/>
          <p:nvPr/>
        </p:nvSpPr>
        <p:spPr>
          <a:xfrm>
            <a:off x="248057" y="2136953"/>
            <a:ext cx="2998848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highlight>
                  <a:srgbClr val="FFFF00"/>
                </a:highlight>
                <a:latin typeface="Agency FB" panose="020B0503020202020204" pitchFamily="34" charset="0"/>
              </a:rPr>
              <a:t>Sixième</a:t>
            </a:r>
            <a:r>
              <a:rPr lang="fr-FR" sz="2200" dirty="0">
                <a:latin typeface="Agency FB" panose="020B0503020202020204" pitchFamily="34" charset="0"/>
              </a:rPr>
              <a:t> : régularité exemplaire chez quelques élèves. </a:t>
            </a:r>
          </a:p>
          <a:p>
            <a:pPr algn="ctr"/>
            <a:r>
              <a:rPr lang="fr-FR" sz="2200" dirty="0">
                <a:latin typeface="Agency FB" panose="020B0503020202020204" pitchFamily="34" charset="0"/>
              </a:rPr>
              <a:t>Sauf 6e C peu souvent au CDI.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70B74-BFD2-4D2D-B341-ED1B2466ACD8}"/>
              </a:ext>
            </a:extLst>
          </p:cNvPr>
          <p:cNvSpPr/>
          <p:nvPr/>
        </p:nvSpPr>
        <p:spPr>
          <a:xfrm>
            <a:off x="3406152" y="2076693"/>
            <a:ext cx="2876964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highlight>
                  <a:srgbClr val="FFFF00"/>
                </a:highlight>
                <a:latin typeface="Agency FB" panose="020B0503020202020204" pitchFamily="34" charset="0"/>
              </a:rPr>
              <a:t>Cinquième</a:t>
            </a:r>
            <a:r>
              <a:rPr lang="fr-FR" sz="2000" dirty="0"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fr-FR" sz="2000" dirty="0">
                <a:latin typeface="Agency FB" panose="020B0503020202020204" pitchFamily="34" charset="0"/>
              </a:rPr>
              <a:t>champions de la fréquentation. </a:t>
            </a:r>
          </a:p>
          <a:p>
            <a:pPr algn="ctr"/>
            <a:r>
              <a:rPr lang="fr-FR" sz="2000" dirty="0">
                <a:latin typeface="Agency FB" panose="020B0503020202020204" pitchFamily="34" charset="0"/>
              </a:rPr>
              <a:t>Majorité des passages : </a:t>
            </a:r>
          </a:p>
          <a:p>
            <a:pPr algn="ctr"/>
            <a:r>
              <a:rPr lang="fr-FR" sz="2000" dirty="0">
                <a:latin typeface="Agency FB" panose="020B0503020202020204" pitchFamily="34" charset="0"/>
              </a:rPr>
              <a:t>petit groupe de 7 - 8 élèves.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EAB81-1948-4473-83FA-6424F14532C4}"/>
              </a:ext>
            </a:extLst>
          </p:cNvPr>
          <p:cNvSpPr/>
          <p:nvPr/>
        </p:nvSpPr>
        <p:spPr>
          <a:xfrm>
            <a:off x="8614601" y="2076693"/>
            <a:ext cx="2994303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highlight>
                  <a:srgbClr val="FFFF00"/>
                </a:highlight>
                <a:latin typeface="Agency FB" panose="020B0503020202020204" pitchFamily="34" charset="0"/>
              </a:rPr>
              <a:t>Troisième</a:t>
            </a:r>
            <a:r>
              <a:rPr lang="fr-FR" sz="2200" dirty="0">
                <a:latin typeface="Agency FB" panose="020B0503020202020204" pitchFamily="34" charset="0"/>
              </a:rPr>
              <a:t> : </a:t>
            </a:r>
          </a:p>
          <a:p>
            <a:pPr algn="ctr"/>
            <a:r>
              <a:rPr lang="fr-FR" sz="2200" dirty="0">
                <a:latin typeface="Agency FB" panose="020B0503020202020204" pitchFamily="34" charset="0"/>
              </a:rPr>
              <a:t>assez régulièrement, mais </a:t>
            </a:r>
          </a:p>
          <a:p>
            <a:pPr algn="ctr"/>
            <a:r>
              <a:rPr lang="fr-FR" sz="2200" dirty="0">
                <a:latin typeface="Agency FB" panose="020B0503020202020204" pitchFamily="34" charset="0"/>
              </a:rPr>
              <a:t>3e B beaucoup moins que 3e A.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12A5A6-6693-4E30-B447-3108DC35F698}"/>
              </a:ext>
            </a:extLst>
          </p:cNvPr>
          <p:cNvSpPr/>
          <p:nvPr/>
        </p:nvSpPr>
        <p:spPr>
          <a:xfrm>
            <a:off x="6393211" y="2378146"/>
            <a:ext cx="2096043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highlight>
                  <a:srgbClr val="FFFF00"/>
                </a:highlight>
                <a:latin typeface="Agency FB" panose="020B0503020202020204" pitchFamily="34" charset="0"/>
              </a:rPr>
              <a:t>Quatrième</a:t>
            </a:r>
            <a:r>
              <a:rPr lang="fr-FR" sz="2200" dirty="0">
                <a:latin typeface="Agency FB" panose="020B0503020202020204" pitchFamily="34" charset="0"/>
              </a:rPr>
              <a:t> : souvent et régulièrement.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549E2-6F61-4A14-A739-268729EBC45D}"/>
              </a:ext>
            </a:extLst>
          </p:cNvPr>
          <p:cNvSpPr/>
          <p:nvPr/>
        </p:nvSpPr>
        <p:spPr>
          <a:xfrm>
            <a:off x="248057" y="3523382"/>
            <a:ext cx="5272395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Le fait marquant </a:t>
            </a:r>
            <a:r>
              <a:rPr lang="fr-FR" dirty="0"/>
              <a:t>: </a:t>
            </a:r>
          </a:p>
          <a:p>
            <a:pPr algn="ctr"/>
            <a:r>
              <a:rPr lang="fr-FR" sz="2400" dirty="0">
                <a:latin typeface="Agency FB" panose="020B0503020202020204" pitchFamily="34" charset="0"/>
              </a:rPr>
              <a:t>Très faible fréquentation des élèves de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gency FB" panose="020B0503020202020204" pitchFamily="34" charset="0"/>
              </a:rPr>
              <a:t>Seconde</a:t>
            </a:r>
            <a:r>
              <a:rPr lang="fr-FR" sz="24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fr-FR" sz="2400" dirty="0">
                <a:latin typeface="Agency FB" panose="020B0503020202020204" pitchFamily="34" charset="0"/>
              </a:rPr>
              <a:t>3 fois moins nombreux que les élèves de Troisième. </a:t>
            </a:r>
          </a:p>
          <a:p>
            <a:pPr algn="ctr"/>
            <a:r>
              <a:rPr lang="fr-FR" sz="2400" u="sng" dirty="0">
                <a:latin typeface="Agency FB" panose="020B0503020202020204" pitchFamily="34" charset="0"/>
              </a:rPr>
              <a:t>Beaucoup n’y viennent jamais</a:t>
            </a:r>
            <a:r>
              <a:rPr lang="fr-FR" sz="2400" dirty="0">
                <a:latin typeface="Agency FB" panose="020B0503020202020204" pitchFamily="34" charset="0"/>
              </a:rPr>
              <a:t>. </a:t>
            </a:r>
          </a:p>
          <a:p>
            <a:pPr algn="ctr"/>
            <a:r>
              <a:rPr lang="fr-FR" sz="2400" dirty="0">
                <a:latin typeface="Agency FB" panose="020B0503020202020204" pitchFamily="34" charset="0"/>
              </a:rPr>
              <a:t>Peu de passages dans la semaine et dans l’année</a:t>
            </a:r>
          </a:p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Fréquentation concentrée </a:t>
            </a:r>
          </a:p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sur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gency FB" panose="020B0503020202020204" pitchFamily="34" charset="0"/>
              </a:rPr>
              <a:t>quelques rares élèves</a:t>
            </a:r>
            <a:r>
              <a:rPr lang="fr-FR" sz="2400" dirty="0">
                <a:latin typeface="Agency FB" panose="020B0503020202020204" pitchFamily="34" charset="0"/>
              </a:rPr>
              <a:t>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236F3FA-DA93-4ABE-8EAE-5A89E26606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800" y="3523382"/>
            <a:ext cx="4072143" cy="2800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6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EEB4B764-75ED-4FE2-89BA-323093EE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6F80E6B0-1D1A-4ED1-819B-2D108E025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36795"/>
              </p:ext>
            </p:extLst>
          </p:nvPr>
        </p:nvGraphicFramePr>
        <p:xfrm>
          <a:off x="3782519" y="296819"/>
          <a:ext cx="4257675" cy="293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Image bitmap" r:id="rId3" imgW="4371429" imgH="3019048" progId="Paint.Picture">
                  <p:embed/>
                </p:oleObj>
              </mc:Choice>
              <mc:Fallback>
                <p:oleObj name="Image bitmap" r:id="rId3" imgW="4371429" imgH="3019048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519" y="296819"/>
                        <a:ext cx="4257675" cy="293060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>
            <a:extLst>
              <a:ext uri="{FF2B5EF4-FFF2-40B4-BE49-F238E27FC236}">
                <a16:creationId xmlns:a16="http://schemas.microsoft.com/office/drawing/2014/main" id="{88FC2159-5054-4634-ACA6-46807107D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700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A29FB09E-177B-469B-BA05-B516D3F71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5444" y="2968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5FE4EDC9-015D-4EA9-98B3-40B26CBAC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5942"/>
              </p:ext>
            </p:extLst>
          </p:nvPr>
        </p:nvGraphicFramePr>
        <p:xfrm>
          <a:off x="8135444" y="296819"/>
          <a:ext cx="3778514" cy="2916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Image bitmap" r:id="rId5" imgW="3914286" imgH="2991268" progId="Paint.Picture">
                  <p:embed/>
                </p:oleObj>
              </mc:Choice>
              <mc:Fallback>
                <p:oleObj name="Image bitmap" r:id="rId5" imgW="3914286" imgH="2991268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444" y="296819"/>
                        <a:ext cx="3778514" cy="291630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">
            <a:extLst>
              <a:ext uri="{FF2B5EF4-FFF2-40B4-BE49-F238E27FC236}">
                <a16:creationId xmlns:a16="http://schemas.microsoft.com/office/drawing/2014/main" id="{E39596C3-CBF0-4A48-9DBD-20070D9A8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106" y="3213121"/>
            <a:ext cx="187461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FFF1547D-5394-4A75-90F0-E5A3F5486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23188"/>
              </p:ext>
            </p:extLst>
          </p:nvPr>
        </p:nvGraphicFramePr>
        <p:xfrm>
          <a:off x="1599106" y="3311587"/>
          <a:ext cx="3778513" cy="325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Image bitmap" r:id="rId7" imgW="4200000" imgH="3580952" progId="Paint.Picture">
                  <p:embed/>
                </p:oleObj>
              </mc:Choice>
              <mc:Fallback>
                <p:oleObj name="Image bitmap" r:id="rId7" imgW="4200000" imgH="3580952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106" y="3311587"/>
                        <a:ext cx="3778513" cy="325127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>
            <a:extLst>
              <a:ext uri="{FF2B5EF4-FFF2-40B4-BE49-F238E27FC236}">
                <a16:creationId xmlns:a16="http://schemas.microsoft.com/office/drawing/2014/main" id="{88154568-1BDF-46E0-963B-77BA4688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994" y="3305258"/>
            <a:ext cx="174083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6" name="Objet 25">
            <a:extLst>
              <a:ext uri="{FF2B5EF4-FFF2-40B4-BE49-F238E27FC236}">
                <a16:creationId xmlns:a16="http://schemas.microsoft.com/office/drawing/2014/main" id="{753D3B52-A233-4895-BE90-1ED7A27CF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47114"/>
              </p:ext>
            </p:extLst>
          </p:nvPr>
        </p:nvGraphicFramePr>
        <p:xfrm>
          <a:off x="5677994" y="3305259"/>
          <a:ext cx="3647086" cy="3251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Image bitmap" r:id="rId9" imgW="4172532" imgH="3610479" progId="Paint.Picture">
                  <p:embed/>
                </p:oleObj>
              </mc:Choice>
              <mc:Fallback>
                <p:oleObj name="Image bitmap" r:id="rId9" imgW="4172532" imgH="3610479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994" y="3305259"/>
                        <a:ext cx="3647086" cy="325127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 26">
            <a:extLst>
              <a:ext uri="{FF2B5EF4-FFF2-40B4-BE49-F238E27FC236}">
                <a16:creationId xmlns:a16="http://schemas.microsoft.com/office/drawing/2014/main" id="{E4151800-64A9-4B8E-90C6-DFD8CDE8A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020146"/>
              </p:ext>
            </p:extLst>
          </p:nvPr>
        </p:nvGraphicFramePr>
        <p:xfrm>
          <a:off x="212199" y="296819"/>
          <a:ext cx="3463433" cy="2930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Image bitmap" r:id="rId11" imgW="3619048" imgH="3086531" progId="Paint.Picture">
                  <p:embed/>
                </p:oleObj>
              </mc:Choice>
              <mc:Fallback>
                <p:oleObj name="Image bitmap" r:id="rId11" imgW="3619048" imgH="3086531" progId="Paint.Picture">
                  <p:embed/>
                  <p:pic>
                    <p:nvPicPr>
                      <p:cNvPr id="18" name="Objet 17">
                        <a:extLst>
                          <a:ext uri="{FF2B5EF4-FFF2-40B4-BE49-F238E27FC236}">
                            <a16:creationId xmlns:a16="http://schemas.microsoft.com/office/drawing/2014/main" id="{83E3F09F-95AD-4341-AC15-08AAA71BEA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99" y="296819"/>
                        <a:ext cx="3463433" cy="293059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71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A2492573-CFD9-46C1-99D0-52648369E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5" y="5627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B22F5D2-2659-4582-BCA4-9BF6E5DF4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52175"/>
              </p:ext>
            </p:extLst>
          </p:nvPr>
        </p:nvGraphicFramePr>
        <p:xfrm>
          <a:off x="4496973" y="539852"/>
          <a:ext cx="3333096" cy="269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Image bitmap" r:id="rId3" imgW="3495238" imgH="2819794" progId="Paint.Picture">
                  <p:embed/>
                </p:oleObj>
              </mc:Choice>
              <mc:Fallback>
                <p:oleObj name="Image bitmap" r:id="rId3" imgW="3495238" imgH="281979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973" y="539852"/>
                        <a:ext cx="3333096" cy="269702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016D2B81-D65B-420E-B44B-F267791D7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22" y="562707"/>
            <a:ext cx="168297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E985B705-304D-45C5-B66F-AF0CBCDAC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41433"/>
              </p:ext>
            </p:extLst>
          </p:nvPr>
        </p:nvGraphicFramePr>
        <p:xfrm>
          <a:off x="773722" y="539852"/>
          <a:ext cx="3588211" cy="269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" name="Image bitmap" r:id="rId5" imgW="3982006" imgH="2895238" progId="Paint.Picture">
                  <p:embed/>
                </p:oleObj>
              </mc:Choice>
              <mc:Fallback>
                <p:oleObj name="Image bitmap" r:id="rId5" imgW="3982006" imgH="289523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22" y="539852"/>
                        <a:ext cx="3588211" cy="269702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2D81F98D-1EF0-42B2-98FB-EED7D0078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8418" y="3621127"/>
            <a:ext cx="15166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D3806892-EEF1-4E7B-AB4F-8D1CE8B76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7100"/>
              </p:ext>
            </p:extLst>
          </p:nvPr>
        </p:nvGraphicFramePr>
        <p:xfrm>
          <a:off x="520505" y="3621126"/>
          <a:ext cx="4084178" cy="267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" name="Image bitmap" r:id="rId7" imgW="4877481" imgH="3247619" progId="Paint.Picture">
                  <p:embed/>
                </p:oleObj>
              </mc:Choice>
              <mc:Fallback>
                <p:oleObj name="Image bitmap" r:id="rId7" imgW="4877481" imgH="324761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05" y="3621126"/>
                        <a:ext cx="4084178" cy="26741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4844A0D5-1B3E-4A22-955B-BF4968EB4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052395"/>
              </p:ext>
            </p:extLst>
          </p:nvPr>
        </p:nvGraphicFramePr>
        <p:xfrm>
          <a:off x="7965109" y="539852"/>
          <a:ext cx="3588210" cy="269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" name="Image bitmap" r:id="rId9" imgW="5057143" imgH="3715269" progId="Paint.Picture">
                  <p:embed/>
                </p:oleObj>
              </mc:Choice>
              <mc:Fallback>
                <p:oleObj name="Image bitmap" r:id="rId9" imgW="5057143" imgH="371526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109" y="539852"/>
                        <a:ext cx="3588210" cy="26911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8">
            <a:extLst>
              <a:ext uri="{FF2B5EF4-FFF2-40B4-BE49-F238E27FC236}">
                <a16:creationId xmlns:a16="http://schemas.microsoft.com/office/drawing/2014/main" id="{3BF7B69C-1FC2-43DF-BD54-57A2CCF2F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184" y="3621126"/>
            <a:ext cx="141625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949C2DDA-1A4F-4A02-A387-81A8C9AA6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64411"/>
              </p:ext>
            </p:extLst>
          </p:nvPr>
        </p:nvGraphicFramePr>
        <p:xfrm>
          <a:off x="4732859" y="3621126"/>
          <a:ext cx="3232250" cy="267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" name="Image bitmap" r:id="rId11" imgW="4161905" imgH="3428571" progId="Paint.Picture">
                  <p:embed/>
                </p:oleObj>
              </mc:Choice>
              <mc:Fallback>
                <p:oleObj name="Image bitmap" r:id="rId11" imgW="4161905" imgH="3428571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859" y="3621126"/>
                        <a:ext cx="3232250" cy="26741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0">
            <a:extLst>
              <a:ext uri="{FF2B5EF4-FFF2-40B4-BE49-F238E27FC236}">
                <a16:creationId xmlns:a16="http://schemas.microsoft.com/office/drawing/2014/main" id="{51858A61-3C48-407B-9CEA-2C366674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2718" y="3621125"/>
            <a:ext cx="14513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088E691A-1321-4116-95B0-8785FBED0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059340"/>
              </p:ext>
            </p:extLst>
          </p:nvPr>
        </p:nvGraphicFramePr>
        <p:xfrm>
          <a:off x="8152717" y="3621126"/>
          <a:ext cx="3334023" cy="267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" name="Image bitmap" r:id="rId13" imgW="3619048" imgH="2847619" progId="Paint.Picture">
                  <p:embed/>
                </p:oleObj>
              </mc:Choice>
              <mc:Fallback>
                <p:oleObj name="Image bitmap" r:id="rId13" imgW="3619048" imgH="2847619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717" y="3621126"/>
                        <a:ext cx="3334023" cy="267416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9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8C92F7C-B685-4735-BF17-5A9D414F4C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4" y="361952"/>
            <a:ext cx="3906205" cy="292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6B6494-99A3-490E-82B3-113535B3C0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6" y="3586163"/>
            <a:ext cx="3906204" cy="292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9277E7-21FD-4BD5-840D-38B7BDD28A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47" y="361952"/>
            <a:ext cx="5573713" cy="33286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D9B691B-B110-4F72-A993-05026D5FCEDE}"/>
              </a:ext>
            </a:extLst>
          </p:cNvPr>
          <p:cNvSpPr txBox="1"/>
          <p:nvPr/>
        </p:nvSpPr>
        <p:spPr>
          <a:xfrm>
            <a:off x="4915936" y="4386362"/>
            <a:ext cx="7000875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u="sng" dirty="0">
                <a:latin typeface="Agency FB" panose="020B0503020202020204" pitchFamily="34" charset="0"/>
              </a:rPr>
              <a:t>Actions à mener </a:t>
            </a:r>
          </a:p>
          <a:p>
            <a:pPr algn="ctr"/>
            <a:r>
              <a:rPr lang="fr-FR" sz="2800" dirty="0">
                <a:latin typeface="Agency FB" panose="020B0503020202020204" pitchFamily="34" charset="0"/>
              </a:rPr>
              <a:t>Veiller à ce que tous les élèves viennent </a:t>
            </a:r>
          </a:p>
          <a:p>
            <a:pPr algn="ctr"/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au moins une fois par mois</a:t>
            </a:r>
            <a:r>
              <a:rPr lang="fr-FR" sz="2800" dirty="0">
                <a:latin typeface="Agency FB" panose="020B0503020202020204" pitchFamily="34" charset="0"/>
              </a:rPr>
              <a:t> </a:t>
            </a:r>
          </a:p>
          <a:p>
            <a:pPr algn="ctr"/>
            <a:r>
              <a:rPr lang="fr-FR" sz="2800" dirty="0">
                <a:latin typeface="Agency FB" panose="020B0503020202020204" pitchFamily="34" charset="0"/>
              </a:rPr>
              <a:t>au CDI pour en découvrir les ressources,</a:t>
            </a:r>
          </a:p>
        </p:txBody>
      </p:sp>
    </p:spTree>
    <p:extLst>
      <p:ext uri="{BB962C8B-B14F-4D97-AF65-F5344CB8AC3E}">
        <p14:creationId xmlns:p14="http://schemas.microsoft.com/office/powerpoint/2010/main" val="18385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3290</Words>
  <Application>Microsoft Office PowerPoint</Application>
  <PresentationFormat>Grand écran</PresentationFormat>
  <Paragraphs>429</Paragraphs>
  <Slides>33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Agency FB</vt:lpstr>
      <vt:lpstr>Aharoni</vt:lpstr>
      <vt:lpstr>Arial</vt:lpstr>
      <vt:lpstr>Calibri</vt:lpstr>
      <vt:lpstr>Calibri Light</vt:lpstr>
      <vt:lpstr>Thème Office</vt:lpstr>
      <vt:lpstr>Image bitmap</vt:lpstr>
      <vt:lpstr>Rapport d’activité  2019-2020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d’activité</dc:title>
  <dc:creator>Mathieu Bossart</dc:creator>
  <cp:lastModifiedBy>Mathieu Bossart</cp:lastModifiedBy>
  <cp:revision>144</cp:revision>
  <dcterms:created xsi:type="dcterms:W3CDTF">2020-06-05T14:18:59Z</dcterms:created>
  <dcterms:modified xsi:type="dcterms:W3CDTF">2020-06-26T12:42:30Z</dcterms:modified>
</cp:coreProperties>
</file>